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71" r:id="rId3"/>
    <p:sldId id="270" r:id="rId4"/>
    <p:sldId id="26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65" r:id="rId28"/>
    <p:sldId id="294"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91271B-7D2D-440C-8A72-2BD01D28F53C}">
          <p14:sldIdLst>
            <p14:sldId id="256"/>
            <p14:sldId id="271"/>
            <p14:sldId id="270"/>
            <p14:sldId id="269"/>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65"/>
            <p14:sldId id="294"/>
          </p14:sldIdLst>
        </p14:section>
        <p14:section name="Untitled Section" id="{DB7B27E9-F133-4556-90F8-3161F69B62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FFFF66"/>
    <a:srgbClr val="FBB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EF958-F6B1-4DCF-B216-475D5A715F2A}" type="datetimeFigureOut">
              <a:rPr lang="en-US" smtClean="0"/>
              <a:t>23/10/2022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7B338-A379-4109-BEF3-39F1ACC51F85}" type="slidenum">
              <a:rPr lang="en-US" smtClean="0"/>
              <a:t>‹#›</a:t>
            </a:fld>
            <a:endParaRPr lang="en-US"/>
          </a:p>
        </p:txBody>
      </p:sp>
    </p:spTree>
    <p:extLst>
      <p:ext uri="{BB962C8B-B14F-4D97-AF65-F5344CB8AC3E}">
        <p14:creationId xmlns:p14="http://schemas.microsoft.com/office/powerpoint/2010/main" val="3773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C7B338-A379-4109-BEF3-39F1ACC51F85}" type="slidenum">
              <a:rPr lang="en-US" smtClean="0"/>
              <a:t>23</a:t>
            </a:fld>
            <a:endParaRPr lang="en-US"/>
          </a:p>
        </p:txBody>
      </p:sp>
    </p:spTree>
    <p:extLst>
      <p:ext uri="{BB962C8B-B14F-4D97-AF65-F5344CB8AC3E}">
        <p14:creationId xmlns:p14="http://schemas.microsoft.com/office/powerpoint/2010/main" val="6774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C7B338-A379-4109-BEF3-39F1ACC51F85}" type="slidenum">
              <a:rPr lang="en-US" smtClean="0"/>
              <a:t>24</a:t>
            </a:fld>
            <a:endParaRPr lang="en-US"/>
          </a:p>
        </p:txBody>
      </p:sp>
    </p:spTree>
    <p:extLst>
      <p:ext uri="{BB962C8B-B14F-4D97-AF65-F5344CB8AC3E}">
        <p14:creationId xmlns:p14="http://schemas.microsoft.com/office/powerpoint/2010/main" val="124278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C7B338-A379-4109-BEF3-39F1ACC51F85}" type="slidenum">
              <a:rPr lang="en-US" smtClean="0"/>
              <a:t>25</a:t>
            </a:fld>
            <a:endParaRPr lang="en-US"/>
          </a:p>
        </p:txBody>
      </p:sp>
    </p:spTree>
    <p:extLst>
      <p:ext uri="{BB962C8B-B14F-4D97-AF65-F5344CB8AC3E}">
        <p14:creationId xmlns:p14="http://schemas.microsoft.com/office/powerpoint/2010/main" val="371572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C7B338-A379-4109-BEF3-39F1ACC51F85}" type="slidenum">
              <a:rPr lang="en-US" smtClean="0"/>
              <a:t>26</a:t>
            </a:fld>
            <a:endParaRPr lang="en-US"/>
          </a:p>
        </p:txBody>
      </p:sp>
    </p:spTree>
    <p:extLst>
      <p:ext uri="{BB962C8B-B14F-4D97-AF65-F5344CB8AC3E}">
        <p14:creationId xmlns:p14="http://schemas.microsoft.com/office/powerpoint/2010/main" val="251993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20.png"/><Relationship Id="rId14" Type="http://schemas.openxmlformats.org/officeDocument/2006/relationships/image" Target="../media/image12.svg"/></Relationships>
</file>

<file path=ppt/slides/_rels/slide13.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14.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16.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media/image21.png"/><Relationship Id="rId14" Type="http://schemas.openxmlformats.org/officeDocument/2006/relationships/image" Target="../media/image12.svg"/></Relationships>
</file>

<file path=ppt/slides/_rels/slide17.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100.svg"/><Relationship Id="rId15" Type="http://schemas.openxmlformats.org/officeDocument/2006/relationships/image" Target="../media/image23.png"/><Relationship Id="rId14" Type="http://schemas.openxmlformats.org/officeDocument/2006/relationships/image" Target="../media/image12.svg"/></Relationships>
</file>

<file path=ppt/slides/_rels/slide18.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15" Type="http://schemas.openxmlformats.org/officeDocument/2006/relationships/image" Target="../media/image25.png"/><Relationship Id="rId5" Type="http://schemas.openxmlformats.org/officeDocument/2006/relationships/image" Target="../media/image40.svg"/><Relationship Id="rId14" Type="http://schemas.openxmlformats.org/officeDocument/2006/relationships/image" Target="../media/image12.svg"/></Relationships>
</file>

<file path=ppt/slides/_rels/slide19.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2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png"/><Relationship Id="rId12"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15"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29.png"/><Relationship Id="rId14" Type="http://schemas.openxmlformats.org/officeDocument/2006/relationships/image" Target="../media/image12.sv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png"/><Relationship Id="rId12"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24.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png"/><Relationship Id="rId12"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25.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png"/><Relationship Id="rId12"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26.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1.png"/><Relationship Id="rId12"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27.xml.rels><?xml version="1.0" encoding="UTF-8" standalone="yes"?>
<Relationships xmlns="http://schemas.openxmlformats.org/package/2006/relationships"><Relationship Id="rId26" Type="http://schemas.openxmlformats.org/officeDocument/2006/relationships/image" Target="../media/image25.sv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4.png"/><Relationship Id="rId4" Type="http://schemas.openxmlformats.org/officeDocument/2006/relationships/image" Target="../media/image250.svg"/></Relationships>
</file>

<file path=ppt/slides/_rels/slide28.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25.svg"/><Relationship Id="rId12"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8"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 Id="rId27"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png"/><Relationship Id="rId17" Type="http://schemas.openxmlformats.org/officeDocument/2006/relationships/image" Target="NULL"/><Relationship Id="rId2" Type="http://schemas.openxmlformats.org/officeDocument/2006/relationships/image" Target="../media/image1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15" Type="http://schemas.openxmlformats.org/officeDocument/2006/relationships/image" Target="../media/image14.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6.png"/><Relationship Id="rId23" Type="http://schemas.openxmlformats.org/officeDocument/2006/relationships/image" Target="../media/image22.svg"/><Relationship Id="rId14" Type="http://schemas.openxmlformats.org/officeDocument/2006/relationships/image" Target="../media/image12.svg"/></Relationships>
</file>

<file path=ppt/slides/_rels/slide7.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7.xml"/><Relationship Id="rId15" Type="http://schemas.openxmlformats.org/officeDocument/2006/relationships/image" Target="../media/image7.png"/><Relationship Id="rId14" Type="http://schemas.openxmlformats.org/officeDocument/2006/relationships/image" Target="../media/image12.svg"/></Relationships>
</file>

<file path=ppt/slides/_rels/slide8.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120.svg"/><Relationship Id="rId1" Type="http://schemas.openxmlformats.org/officeDocument/2006/relationships/slideLayout" Target="../slideLayouts/slideLayout7.xml"/><Relationship Id="rId15" Type="http://schemas.openxmlformats.org/officeDocument/2006/relationships/image" Target="../media/image18.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12" name="Rectangle 11"/>
          <p:cNvSpPr/>
          <p:nvPr/>
        </p:nvSpPr>
        <p:spPr>
          <a:xfrm>
            <a:off x="-1" y="3221302"/>
            <a:ext cx="18288001" cy="436059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1427" y="-893498"/>
            <a:ext cx="3903916"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720599" y="-1219869"/>
            <a:ext cx="3441469"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560912">
            <a:off x="15696808" y="7028002"/>
            <a:ext cx="39039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109555">
            <a:off x="288929" y="9092518"/>
            <a:ext cx="762969" cy="1105752"/>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906957">
            <a:off x="13997039" y="284654"/>
            <a:ext cx="762969" cy="1105752"/>
          </a:xfrm>
          <a:prstGeom prst="rect">
            <a:avLst/>
          </a:prstGeom>
        </p:spPr>
      </p:pic>
      <p:sp>
        <p:nvSpPr>
          <p:cNvPr id="13" name="TextBox 12"/>
          <p:cNvSpPr txBox="1"/>
          <p:nvPr/>
        </p:nvSpPr>
        <p:spPr>
          <a:xfrm>
            <a:off x="1904999" y="3796097"/>
            <a:ext cx="14478000"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TextBox 2"/>
          <p:cNvSpPr txBox="1"/>
          <p:nvPr/>
        </p:nvSpPr>
        <p:spPr>
          <a:xfrm>
            <a:off x="1249501" y="2324100"/>
            <a:ext cx="15781865" cy="7478970"/>
          </a:xfrm>
          <a:prstGeom prst="rect">
            <a:avLst/>
          </a:prstGeom>
          <a:noFill/>
        </p:spPr>
        <p:txBody>
          <a:bodyPr wrap="square" rtlCol="0">
            <a:spAutoFit/>
          </a:bodyPr>
          <a:lstStyle/>
          <a:p>
            <a:pPr>
              <a:lnSpc>
                <a:spcPct val="150000"/>
              </a:lnSpc>
            </a:pPr>
            <a:r>
              <a:rPr lang="en-US" sz="4000" b="1" smtClean="0">
                <a:solidFill>
                  <a:srgbClr val="C00000"/>
                </a:solidFill>
                <a:latin typeface="Arial" panose="020B0604020202020204" pitchFamily="34" charset="0"/>
                <a:cs typeface="Arial" panose="020B0604020202020204" pitchFamily="34" charset="0"/>
              </a:rPr>
              <a:t>KHÁI NIỆM:</a:t>
            </a:r>
          </a:p>
          <a:p>
            <a:pPr>
              <a:lnSpc>
                <a:spcPct val="150000"/>
              </a:lnSpc>
            </a:pPr>
            <a:r>
              <a:rPr lang="vi-VN" sz="4000" smtClean="0">
                <a:latin typeface="Arial" panose="020B0604020202020204" pitchFamily="34" charset="0"/>
                <a:cs typeface="Arial" panose="020B0604020202020204" pitchFamily="34" charset="0"/>
              </a:rPr>
              <a:t>Tín </a:t>
            </a:r>
            <a:r>
              <a:rPr lang="vi-VN" sz="4000">
                <a:latin typeface="Arial" panose="020B0604020202020204" pitchFamily="34" charset="0"/>
                <a:cs typeface="Arial" panose="020B0604020202020204" pitchFamily="34" charset="0"/>
              </a:rPr>
              <a:t>dụng là khái niệm thể hiện quan hệ kinh tế giữa chủ thể sở hữu (người cho vay) và chủ thể sử dụng nguồn vốn nhàn rỗi (người vay) theo nguyên tắc hoàn trả có kì hạn cả vốn gốc lẫn lãi</a:t>
            </a:r>
            <a:r>
              <a:rPr lang="vi-VN" sz="4000" smtClean="0">
                <a:latin typeface="Arial" panose="020B0604020202020204" pitchFamily="34" charset="0"/>
                <a:cs typeface="Arial" panose="020B0604020202020204" pitchFamily="34" charset="0"/>
              </a:rPr>
              <a:t>.</a:t>
            </a:r>
            <a:endParaRPr lang="en-US" sz="4000" smtClean="0">
              <a:latin typeface="Arial" panose="020B0604020202020204" pitchFamily="34" charset="0"/>
              <a:cs typeface="Arial" panose="020B0604020202020204" pitchFamily="34" charset="0"/>
            </a:endParaRPr>
          </a:p>
          <a:p>
            <a:pPr>
              <a:lnSpc>
                <a:spcPct val="150000"/>
              </a:lnSpc>
            </a:pPr>
            <a:r>
              <a:rPr lang="en-US" sz="4000" b="1" smtClean="0">
                <a:solidFill>
                  <a:srgbClr val="C00000"/>
                </a:solidFill>
                <a:latin typeface="Arial" panose="020B0604020202020204" pitchFamily="34" charset="0"/>
                <a:cs typeface="Arial" panose="020B0604020202020204" pitchFamily="34" charset="0"/>
              </a:rPr>
              <a:t>ĐẶC ĐIỂM: </a:t>
            </a:r>
          </a:p>
          <a:p>
            <a:pPr marL="571500" indent="-571500">
              <a:lnSpc>
                <a:spcPct val="150000"/>
              </a:lnSpc>
              <a:buFont typeface="Wingdings" panose="05000000000000000000" pitchFamily="2" charset="2"/>
              <a:buChar char="Ø"/>
            </a:pPr>
            <a:r>
              <a:rPr lang="vi-VN" sz="4000" smtClean="0">
                <a:cs typeface="Arial" panose="020B0604020202020204" pitchFamily="34" charset="0"/>
              </a:rPr>
              <a:t>Dựa </a:t>
            </a:r>
            <a:r>
              <a:rPr lang="vi-VN" sz="4000">
                <a:cs typeface="Arial" panose="020B0604020202020204" pitchFamily="34" charset="0"/>
              </a:rPr>
              <a:t>trên sự tin tưởng.</a:t>
            </a:r>
          </a:p>
          <a:p>
            <a:pPr marL="571500" indent="-571500">
              <a:lnSpc>
                <a:spcPct val="150000"/>
              </a:lnSpc>
              <a:buFont typeface="Wingdings" panose="05000000000000000000" pitchFamily="2" charset="2"/>
              <a:buChar char="Ø"/>
            </a:pPr>
            <a:r>
              <a:rPr lang="vi-VN" sz="4000" smtClean="0">
                <a:cs typeface="Arial" panose="020B0604020202020204" pitchFamily="34" charset="0"/>
              </a:rPr>
              <a:t>Có </a:t>
            </a:r>
            <a:r>
              <a:rPr lang="vi-VN" sz="4000">
                <a:cs typeface="Arial" panose="020B0604020202020204" pitchFamily="34" charset="0"/>
              </a:rPr>
              <a:t>tính tạm thời.</a:t>
            </a:r>
          </a:p>
          <a:p>
            <a:pPr marL="571500" indent="-571500">
              <a:lnSpc>
                <a:spcPct val="150000"/>
              </a:lnSpc>
              <a:buFont typeface="Wingdings" panose="05000000000000000000" pitchFamily="2" charset="2"/>
              <a:buChar char="Ø"/>
            </a:pPr>
            <a:r>
              <a:rPr lang="vi-VN" sz="4000" smtClean="0">
                <a:cs typeface="Arial" panose="020B0604020202020204" pitchFamily="34" charset="0"/>
              </a:rPr>
              <a:t>Có </a:t>
            </a:r>
            <a:r>
              <a:rPr lang="vi-VN" sz="4000">
                <a:cs typeface="Arial" panose="020B0604020202020204" pitchFamily="34" charset="0"/>
              </a:rPr>
              <a:t>tính hoàn trả cả gốc lẫn lãi</a:t>
            </a:r>
            <a:r>
              <a:rPr lang="vi-VN" sz="4000" smtClean="0">
                <a:cs typeface="Arial" panose="020B0604020202020204" pitchFamily="34" charset="0"/>
              </a:rPr>
              <a:t>.</a:t>
            </a:r>
            <a:endParaRPr lang="vi-VN" sz="4000">
              <a:cs typeface="Arial" panose="020B0604020202020204" pitchFamily="34" charset="0"/>
            </a:endParaRPr>
          </a:p>
        </p:txBody>
      </p:sp>
    </p:spTree>
    <p:extLst>
      <p:ext uri="{BB962C8B-B14F-4D97-AF65-F5344CB8AC3E}">
        <p14:creationId xmlns:p14="http://schemas.microsoft.com/office/powerpoint/2010/main" val="2482109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ular Callout 4"/>
          <p:cNvSpPr/>
          <p:nvPr/>
        </p:nvSpPr>
        <p:spPr>
          <a:xfrm>
            <a:off x="9677400" y="3045459"/>
            <a:ext cx="7801484" cy="6143517"/>
          </a:xfrm>
          <a:prstGeom prst="wedgeRoundRectCallout">
            <a:avLst>
              <a:gd name="adj1" fmla="val -61632"/>
              <a:gd name="adj2" fmla="val -32712"/>
              <a:gd name="adj3" fmla="val 16667"/>
            </a:avLst>
          </a:prstGeom>
          <a:solidFill>
            <a:srgbClr val="FFFF99"/>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Đặc trưng cơ bản của tín dụng là hoạt động trên cơ sở hoàn trả và có lợi tức. Vì vậy, hoạt động của tín dụng đã góp phần kích thích sử dụng vốn vay có hiệu quả.</a:t>
            </a:r>
            <a:endParaRPr lang="en-US" sz="4000">
              <a:solidFill>
                <a:schemeClr val="tx1"/>
              </a:solidFill>
            </a:endParaRPr>
          </a:p>
        </p:txBody>
      </p:sp>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7097399" y="2842071"/>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pic>
        <p:nvPicPr>
          <p:cNvPr id="2" name="Picture 1"/>
          <p:cNvPicPr>
            <a:picLocks noChangeAspect="1"/>
          </p:cNvPicPr>
          <p:nvPr/>
        </p:nvPicPr>
        <p:blipFill>
          <a:blip r:embed="rId15"/>
          <a:stretch>
            <a:fillRect/>
          </a:stretch>
        </p:blipFill>
        <p:spPr>
          <a:xfrm>
            <a:off x="0" y="3086100"/>
            <a:ext cx="10652166" cy="6459292"/>
          </a:xfrm>
          <a:prstGeom prst="rect">
            <a:avLst/>
          </a:prstGeom>
        </p:spPr>
      </p:pic>
      <p:sp>
        <p:nvSpPr>
          <p:cNvPr id="4" name="Pentagon 3"/>
          <p:cNvSpPr/>
          <p:nvPr/>
        </p:nvSpPr>
        <p:spPr>
          <a:xfrm>
            <a:off x="0" y="2316480"/>
            <a:ext cx="4191000" cy="1036034"/>
          </a:xfrm>
          <a:prstGeom prst="homePlate">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LƯU Ý </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3062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grpSp>
        <p:nvGrpSpPr>
          <p:cNvPr id="5" name="Group 4"/>
          <p:cNvGrpSpPr/>
          <p:nvPr/>
        </p:nvGrpSpPr>
        <p:grpSpPr>
          <a:xfrm>
            <a:off x="626654" y="1925777"/>
            <a:ext cx="16181371" cy="7827823"/>
            <a:chOff x="763142" y="2061510"/>
            <a:chExt cx="16181371" cy="7827823"/>
          </a:xfrm>
        </p:grpSpPr>
        <p:sp>
          <p:nvSpPr>
            <p:cNvPr id="2" name="Flowchart: Alternate Process 1"/>
            <p:cNvSpPr/>
            <p:nvPr/>
          </p:nvSpPr>
          <p:spPr>
            <a:xfrm>
              <a:off x="1394364" y="3183733"/>
              <a:ext cx="15550149" cy="6705600"/>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vi-VN" sz="4000">
                  <a:solidFill>
                    <a:schemeClr val="tx1"/>
                  </a:solidFill>
                </a:rPr>
                <a:t>Trong quan hệ tín dụng, người nhận chuyển giao vốn sau một thời gian sử dụng vốn theo thỏa thuận phải hoàn trả lại cho người đã chuyển giao cho </a:t>
              </a:r>
              <a:r>
                <a:rPr lang="vi-VN" sz="4000" smtClean="0">
                  <a:solidFill>
                    <a:schemeClr val="tx1"/>
                  </a:solidFill>
                </a:rPr>
                <a:t>mình</a:t>
              </a:r>
              <a:r>
                <a:rPr lang="en-US" sz="4000" smtClean="0">
                  <a:solidFill>
                    <a:schemeClr val="tx1"/>
                  </a:solidFill>
                </a:rPr>
                <a:t>.</a:t>
              </a:r>
            </a:p>
            <a:p>
              <a:pPr marL="571500" indent="-571500" algn="just">
                <a:lnSpc>
                  <a:spcPct val="150000"/>
                </a:lnSpc>
                <a:buFont typeface="Wingdings" panose="05000000000000000000" pitchFamily="2" charset="2"/>
                <a:buChar char="§"/>
              </a:pPr>
              <a:r>
                <a:rPr lang="fr-FR" sz="4000" smtClean="0">
                  <a:solidFill>
                    <a:schemeClr val="tx1"/>
                  </a:solidFill>
                  <a:latin typeface="Arial" panose="020B0604020202020204" pitchFamily="34" charset="0"/>
                  <a:cs typeface="Arial" panose="020B0604020202020204" pitchFamily="34" charset="0"/>
                </a:rPr>
                <a:t>Quan hệ tín dụng là một dạng quan hệ vay tài sản nhưng khác với các quan hệ vay tài sản thông thường ở chỗ, đối tượng hoàn trả không phải là vật cùng loại mà là tiền.</a:t>
              </a:r>
              <a:endParaRPr lang="en-US" sz="4000" smtClean="0">
                <a:solidFill>
                  <a:schemeClr val="tx1"/>
                </a:solidFill>
                <a:latin typeface="Arial" panose="020B0604020202020204" pitchFamily="34" charset="0"/>
                <a:cs typeface="Arial" panose="020B0604020202020204" pitchFamily="34" charset="0"/>
              </a:endParaRPr>
            </a:p>
          </p:txBody>
        </p:sp>
        <p:sp>
          <p:nvSpPr>
            <p:cNvPr id="4" name="Pentagon 3"/>
            <p:cNvSpPr/>
            <p:nvPr/>
          </p:nvSpPr>
          <p:spPr>
            <a:xfrm>
              <a:off x="1703241" y="2576604"/>
              <a:ext cx="4087959" cy="1214258"/>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bg1"/>
                  </a:solidFill>
                  <a:latin typeface="Arial" panose="020B0604020202020204" pitchFamily="34" charset="0"/>
                  <a:cs typeface="Arial" panose="020B0604020202020204" pitchFamily="34" charset="0"/>
                </a:rPr>
                <a:t>MỞ RỘNG </a:t>
              </a:r>
              <a:endParaRPr lang="en-US" sz="4000" b="1">
                <a:solidFill>
                  <a:schemeClr val="bg1"/>
                </a:solidFill>
                <a:latin typeface="Arial" panose="020B0604020202020204" pitchFamily="34" charset="0"/>
                <a:cs typeface="Arial" panose="020B0604020202020204" pitchFamily="34" charset="0"/>
              </a:endParaRPr>
            </a:p>
          </p:txBody>
        </p:sp>
        <p:pic>
          <p:nvPicPr>
            <p:cNvPr id="6146" name="Picture 2" descr="Light bulb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142" y="2061510"/>
              <a:ext cx="1880197" cy="18801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68611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7048032" y="3301711"/>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0" y="2045301"/>
            <a:ext cx="5029200" cy="9906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 </a:t>
            </a:r>
            <a:endParaRPr lang="en-US" sz="40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893182" y="3409486"/>
            <a:ext cx="15392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solidFill>
                  <a:srgbClr val="C00000"/>
                </a:solidFill>
                <a:latin typeface="Arial" panose="020B0604020202020204" pitchFamily="34" charset="0"/>
                <a:cs typeface="Arial" panose="020B0604020202020204" pitchFamily="34" charset="0"/>
              </a:rPr>
              <a:t>Đọc các thông tin trong SGK trang 49 và trả lời các câu hỏi: </a:t>
            </a:r>
            <a:endParaRPr lang="en-US" sz="4000" i="1">
              <a:solidFill>
                <a:srgbClr val="C00000"/>
              </a:solidFill>
              <a:latin typeface="Arial" panose="020B0604020202020204" pitchFamily="34" charset="0"/>
              <a:cs typeface="Arial" panose="020B0604020202020204" pitchFamily="34" charset="0"/>
            </a:endParaRPr>
          </a:p>
        </p:txBody>
      </p:sp>
      <p:sp>
        <p:nvSpPr>
          <p:cNvPr id="7" name="Rounded Rectangle 6"/>
          <p:cNvSpPr/>
          <p:nvPr/>
        </p:nvSpPr>
        <p:spPr>
          <a:xfrm>
            <a:off x="1072958" y="4676618"/>
            <a:ext cx="16131636" cy="2084427"/>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Thông tin </a:t>
            </a:r>
            <a:r>
              <a:rPr lang="vi-VN" sz="4000" b="1" smtClean="0">
                <a:solidFill>
                  <a:schemeClr val="tx1"/>
                </a:solidFill>
              </a:rPr>
              <a:t>1</a:t>
            </a:r>
            <a:r>
              <a:rPr lang="en-US" sz="4000" b="1" smtClean="0">
                <a:solidFill>
                  <a:schemeClr val="tx1"/>
                </a:solidFill>
              </a:rPr>
              <a:t>:</a:t>
            </a:r>
            <a:r>
              <a:rPr lang="vi-VN" sz="4000" b="1" smtClean="0">
                <a:solidFill>
                  <a:schemeClr val="tx1"/>
                </a:solidFill>
              </a:rPr>
              <a:t> </a:t>
            </a:r>
            <a:r>
              <a:rPr lang="vi-VN" sz="4000">
                <a:solidFill>
                  <a:schemeClr val="tx1"/>
                </a:solidFill>
              </a:rPr>
              <a:t>cho thấy tín dụng có vai trò tập trung, cung cấp nguồn vốn và đảm bảo sử dụng vốn hiệu quả cho nền kinh tế như thế nào?</a:t>
            </a:r>
            <a:endParaRPr lang="en-US" sz="4000">
              <a:solidFill>
                <a:schemeClr val="tx1"/>
              </a:solidFill>
            </a:endParaRPr>
          </a:p>
        </p:txBody>
      </p:sp>
      <p:sp>
        <p:nvSpPr>
          <p:cNvPr id="8" name="Oval 7"/>
          <p:cNvSpPr/>
          <p:nvPr/>
        </p:nvSpPr>
        <p:spPr>
          <a:xfrm>
            <a:off x="497840" y="5299731"/>
            <a:ext cx="860964" cy="838200"/>
          </a:xfrm>
          <a:prstGeom prst="ellipse">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472440" y="7359547"/>
            <a:ext cx="16732154" cy="2084427"/>
            <a:chOff x="472440" y="7359547"/>
            <a:chExt cx="16732154" cy="2084427"/>
          </a:xfrm>
        </p:grpSpPr>
        <p:sp>
          <p:nvSpPr>
            <p:cNvPr id="14" name="Rounded Rectangle 13"/>
            <p:cNvSpPr/>
            <p:nvPr/>
          </p:nvSpPr>
          <p:spPr>
            <a:xfrm>
              <a:off x="1072958" y="7359547"/>
              <a:ext cx="16131636" cy="2084427"/>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Thông tin </a:t>
              </a:r>
              <a:r>
                <a:rPr lang="vi-VN" sz="4000" b="1" smtClean="0">
                  <a:solidFill>
                    <a:schemeClr val="tx1"/>
                  </a:solidFill>
                </a:rPr>
                <a:t>2</a:t>
              </a:r>
              <a:r>
                <a:rPr lang="en-US" sz="4000" b="1" smtClean="0">
                  <a:solidFill>
                    <a:schemeClr val="tx1"/>
                  </a:solidFill>
                </a:rPr>
                <a:t>:</a:t>
              </a:r>
              <a:r>
                <a:rPr lang="vi-VN" sz="4000" b="1" smtClean="0">
                  <a:solidFill>
                    <a:schemeClr val="tx1"/>
                  </a:solidFill>
                </a:rPr>
                <a:t> </a:t>
              </a:r>
              <a:r>
                <a:rPr lang="vi-VN" sz="4000">
                  <a:solidFill>
                    <a:schemeClr val="tx1"/>
                  </a:solidFill>
                </a:rPr>
                <a:t>cho thấy tín dụng giúp Nhà nước thực hiện việc điều tiết kinh tế - xã hội như thế nào?</a:t>
              </a:r>
              <a:endParaRPr lang="en-US" sz="4000">
                <a:solidFill>
                  <a:schemeClr val="tx1"/>
                </a:solidFill>
              </a:endParaRPr>
            </a:p>
          </p:txBody>
        </p:sp>
        <p:sp>
          <p:nvSpPr>
            <p:cNvPr id="16" name="Oval 15"/>
            <p:cNvSpPr/>
            <p:nvPr/>
          </p:nvSpPr>
          <p:spPr>
            <a:xfrm>
              <a:off x="472440" y="7982660"/>
              <a:ext cx="860964" cy="838200"/>
            </a:xfrm>
            <a:prstGeom prst="ellipse">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4173535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7048032" y="3301711"/>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0" y="2045301"/>
            <a:ext cx="5029200" cy="9906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 </a:t>
            </a:r>
            <a:endParaRPr lang="en-US" sz="40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872656" y="3473766"/>
            <a:ext cx="15392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solidFill>
                  <a:srgbClr val="C00000"/>
                </a:solidFill>
                <a:latin typeface="Arial" panose="020B0604020202020204" pitchFamily="34" charset="0"/>
                <a:cs typeface="Arial" panose="020B0604020202020204" pitchFamily="34" charset="0"/>
              </a:rPr>
              <a:t>Đọc các thông tin trong SGK trang 49 và trả lời các câu hỏi: </a:t>
            </a:r>
            <a:endParaRPr lang="en-US" sz="4000" i="1">
              <a:solidFill>
                <a:srgbClr val="C00000"/>
              </a:solidFill>
              <a:latin typeface="Arial" panose="020B0604020202020204" pitchFamily="34" charset="0"/>
              <a:cs typeface="Arial" panose="020B0604020202020204" pitchFamily="34" charset="0"/>
            </a:endParaRPr>
          </a:p>
        </p:txBody>
      </p:sp>
      <p:grpSp>
        <p:nvGrpSpPr>
          <p:cNvPr id="2" name="Group 1"/>
          <p:cNvGrpSpPr/>
          <p:nvPr/>
        </p:nvGrpSpPr>
        <p:grpSpPr>
          <a:xfrm>
            <a:off x="478972" y="4907974"/>
            <a:ext cx="16786084" cy="3972082"/>
            <a:chOff x="418510" y="4676618"/>
            <a:chExt cx="16786084" cy="3972082"/>
          </a:xfrm>
        </p:grpSpPr>
        <p:sp>
          <p:nvSpPr>
            <p:cNvPr id="7" name="Rounded Rectangle 6"/>
            <p:cNvSpPr/>
            <p:nvPr/>
          </p:nvSpPr>
          <p:spPr>
            <a:xfrm>
              <a:off x="1072958" y="4676618"/>
              <a:ext cx="16131636" cy="3972082"/>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smtClean="0">
                  <a:solidFill>
                    <a:schemeClr val="tx1"/>
                  </a:solidFill>
                </a:rPr>
                <a:t>   </a:t>
              </a:r>
              <a:r>
                <a:rPr lang="vi-VN" sz="4000" b="1" smtClean="0">
                  <a:solidFill>
                    <a:schemeClr val="tx1"/>
                  </a:solidFill>
                </a:rPr>
                <a:t>Thông </a:t>
              </a:r>
              <a:r>
                <a:rPr lang="vi-VN" sz="4000" b="1">
                  <a:solidFill>
                    <a:schemeClr val="tx1"/>
                  </a:solidFill>
                </a:rPr>
                <a:t>tin </a:t>
              </a:r>
              <a:r>
                <a:rPr lang="vi-VN" sz="4000" b="1" smtClean="0">
                  <a:solidFill>
                    <a:schemeClr val="tx1"/>
                  </a:solidFill>
                </a:rPr>
                <a:t>3</a:t>
              </a:r>
              <a:r>
                <a:rPr lang="en-US" sz="4000" b="1" smtClean="0">
                  <a:solidFill>
                    <a:schemeClr val="tx1"/>
                  </a:solidFill>
                </a:rPr>
                <a:t>:</a:t>
              </a:r>
              <a:r>
                <a:rPr lang="vi-VN" sz="4000" b="1" smtClean="0">
                  <a:solidFill>
                    <a:schemeClr val="tx1"/>
                  </a:solidFill>
                </a:rPr>
                <a:t> </a:t>
              </a:r>
              <a:r>
                <a:rPr lang="vi-VN" sz="4000">
                  <a:solidFill>
                    <a:schemeClr val="tx1"/>
                  </a:solidFill>
                </a:rPr>
                <a:t>cho thấy tín dụng thúc đấy sản xuất, lưu thông hàng </a:t>
              </a:r>
              <a:r>
                <a:rPr lang="en-US" sz="4000" smtClean="0">
                  <a:solidFill>
                    <a:schemeClr val="tx1"/>
                  </a:solidFill>
                </a:rPr>
                <a:t>     </a:t>
              </a:r>
              <a:r>
                <a:rPr lang="vi-VN" sz="4000" smtClean="0">
                  <a:solidFill>
                    <a:schemeClr val="tx1"/>
                  </a:solidFill>
                </a:rPr>
                <a:t>hoá</a:t>
              </a:r>
              <a:r>
                <a:rPr lang="vi-VN" sz="4000">
                  <a:solidFill>
                    <a:schemeClr val="tx1"/>
                  </a:solidFill>
                </a:rPr>
                <a:t>, tiêu dùng </a:t>
              </a:r>
              <a:r>
                <a:rPr lang="vi-VN" sz="4000" smtClean="0">
                  <a:solidFill>
                    <a:schemeClr val="tx1"/>
                  </a:solidFill>
                </a:rPr>
                <a:t>phát</a:t>
              </a:r>
              <a:r>
                <a:rPr lang="en-US" sz="4000" smtClean="0">
                  <a:solidFill>
                    <a:schemeClr val="tx1"/>
                  </a:solidFill>
                </a:rPr>
                <a:t> </a:t>
              </a:r>
              <a:r>
                <a:rPr lang="vi-VN" sz="4000" smtClean="0">
                  <a:solidFill>
                    <a:schemeClr val="tx1"/>
                  </a:solidFill>
                </a:rPr>
                <a:t>triển</a:t>
              </a:r>
              <a:r>
                <a:rPr lang="vi-VN" sz="4000">
                  <a:solidFill>
                    <a:schemeClr val="tx1"/>
                  </a:solidFill>
                </a:rPr>
                <a:t>, tạo việc làm, nâng cao đời sống nhân dân như thế nào?</a:t>
              </a:r>
            </a:p>
          </p:txBody>
        </p:sp>
        <p:sp>
          <p:nvSpPr>
            <p:cNvPr id="8" name="Oval 7"/>
            <p:cNvSpPr/>
            <p:nvPr/>
          </p:nvSpPr>
          <p:spPr>
            <a:xfrm>
              <a:off x="418510" y="6162839"/>
              <a:ext cx="860964" cy="838200"/>
            </a:xfrm>
            <a:prstGeom prst="ellipse">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7610810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60315" y="2034408"/>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206" y="2185742"/>
            <a:ext cx="4815840" cy="866284"/>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Trả lời câu hỏi </a:t>
            </a:r>
            <a:endParaRPr lang="en-US" sz="4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606034" y="3427071"/>
            <a:ext cx="17068800" cy="5632311"/>
          </a:xfrm>
          <a:prstGeom prst="rect">
            <a:avLst/>
          </a:prstGeom>
        </p:spPr>
        <p:txBody>
          <a:bodyPr wrap="square">
            <a:spAutoFit/>
          </a:bodyPr>
          <a:lstStyle/>
          <a:p>
            <a:pPr algn="just">
              <a:lnSpc>
                <a:spcPct val="150000"/>
              </a:lnSpc>
            </a:pPr>
            <a:r>
              <a:rPr lang="vi-VN" sz="4000" b="1"/>
              <a:t>Thông tin 1: </a:t>
            </a:r>
            <a:endParaRPr lang="en-US" sz="4000" b="1" smtClean="0"/>
          </a:p>
          <a:p>
            <a:pPr marL="571500" indent="-571500" algn="just">
              <a:lnSpc>
                <a:spcPct val="150000"/>
              </a:lnSpc>
              <a:buFont typeface="Wingdings" panose="05000000000000000000" pitchFamily="2" charset="2"/>
              <a:buChar char="§"/>
            </a:pPr>
            <a:r>
              <a:rPr lang="vi-VN" sz="4000" smtClean="0"/>
              <a:t>Cho </a:t>
            </a:r>
            <a:r>
              <a:rPr lang="vi-VN" sz="4000"/>
              <a:t>thấy tín dụng góp phần tăng vốn đầu tư và hiệu quả đầu tư qua việc luân chuyển khoản tiền nhàn rỗi của các cá nhân, doanh nghiệp, tổ chức trong xã </a:t>
            </a:r>
            <a:r>
              <a:rPr lang="vi-VN" sz="4000" smtClean="0"/>
              <a:t>hội</a:t>
            </a:r>
            <a:r>
              <a:rPr lang="en-US" sz="4000" smtClean="0"/>
              <a:t>.</a:t>
            </a:r>
            <a:r>
              <a:rPr lang="vi-VN" sz="4000" smtClean="0"/>
              <a:t> </a:t>
            </a:r>
            <a:endParaRPr lang="en-US" sz="4000" smtClean="0"/>
          </a:p>
          <a:p>
            <a:pPr marL="571500" indent="-571500" algn="just">
              <a:lnSpc>
                <a:spcPct val="150000"/>
              </a:lnSpc>
              <a:buFont typeface="Wingdings" panose="05000000000000000000" pitchFamily="2" charset="2"/>
              <a:buChar char="§"/>
            </a:pPr>
            <a:r>
              <a:rPr lang="vi-VN" sz="4000" smtClean="0"/>
              <a:t>Cung </a:t>
            </a:r>
            <a:r>
              <a:rPr lang="vi-VN" sz="4000"/>
              <a:t>cấp vốn cho những người muốn vay để phát triển sản xuất, kinh doanh, tiêu dùng và đòi hỏi người vay phải sử dụng hiệu quả vốn.</a:t>
            </a:r>
            <a:endParaRPr lang="en-US" sz="4000"/>
          </a:p>
        </p:txBody>
      </p:sp>
    </p:spTree>
    <p:extLst>
      <p:ext uri="{BB962C8B-B14F-4D97-AF65-F5344CB8AC3E}">
        <p14:creationId xmlns:p14="http://schemas.microsoft.com/office/powerpoint/2010/main" val="3763499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5877865" y="686057"/>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206" y="2185742"/>
            <a:ext cx="4815840" cy="866284"/>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Trả lời câu hỏi </a:t>
            </a:r>
            <a:endParaRPr lang="en-US" sz="4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838200" y="3236753"/>
            <a:ext cx="9376166" cy="6555641"/>
          </a:xfrm>
          <a:prstGeom prst="rect">
            <a:avLst/>
          </a:prstGeom>
        </p:spPr>
        <p:txBody>
          <a:bodyPr wrap="square">
            <a:spAutoFit/>
          </a:bodyPr>
          <a:lstStyle/>
          <a:p>
            <a:pPr algn="just">
              <a:lnSpc>
                <a:spcPct val="150000"/>
              </a:lnSpc>
            </a:pPr>
            <a:r>
              <a:rPr lang="vi-VN" sz="4000" b="1"/>
              <a:t>Thông tin </a:t>
            </a:r>
            <a:r>
              <a:rPr lang="en-US" sz="4000" b="1">
                <a:latin typeface="Arial" panose="020B0604020202020204" pitchFamily="34" charset="0"/>
                <a:cs typeface="Arial" panose="020B0604020202020204" pitchFamily="34" charset="0"/>
              </a:rPr>
              <a:t>2</a:t>
            </a:r>
            <a:r>
              <a:rPr lang="vi-VN" sz="4000" b="1" smtClean="0"/>
              <a:t>: </a:t>
            </a:r>
            <a:endParaRPr lang="en-US" sz="4000" b="1" smtClean="0"/>
          </a:p>
          <a:p>
            <a:pPr marL="571500" indent="-571500" algn="just">
              <a:lnSpc>
                <a:spcPct val="150000"/>
              </a:lnSpc>
              <a:buFont typeface="Wingdings" panose="05000000000000000000" pitchFamily="2" charset="2"/>
              <a:buChar char="§"/>
            </a:pPr>
            <a:r>
              <a:rPr lang="vi-VN" sz="4000" smtClean="0"/>
              <a:t>Cho </a:t>
            </a:r>
            <a:r>
              <a:rPr lang="vi-VN" sz="4000"/>
              <a:t>thấy tín dụng đã giúp nhà nước thực hiện việc điều tiết kinh tế - xã hội bằng cách ra các chính sách trợ vốn ngân hàng, giúp nhiều học sinh và sinh viên có hoàn cảnh khó khăn được đi </a:t>
            </a:r>
            <a:r>
              <a:rPr lang="vi-VN" sz="4000" smtClean="0"/>
              <a:t>học</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5"/>
          <a:stretch>
            <a:fillRect/>
          </a:stretch>
        </p:blipFill>
        <p:spPr>
          <a:xfrm>
            <a:off x="11394440" y="2486038"/>
            <a:ext cx="5867400" cy="3923824"/>
          </a:xfrm>
          <a:prstGeom prst="roundRect">
            <a:avLst/>
          </a:prstGeom>
          <a:ln>
            <a:solidFill>
              <a:srgbClr val="002060"/>
            </a:solidFill>
          </a:ln>
        </p:spPr>
      </p:pic>
      <p:pic>
        <p:nvPicPr>
          <p:cNvPr id="5" name="Picture 4"/>
          <p:cNvPicPr>
            <a:picLocks noChangeAspect="1"/>
          </p:cNvPicPr>
          <p:nvPr/>
        </p:nvPicPr>
        <p:blipFill>
          <a:blip r:embed="rId16"/>
          <a:stretch>
            <a:fillRect/>
          </a:stretch>
        </p:blipFill>
        <p:spPr>
          <a:xfrm>
            <a:off x="11394440" y="6569322"/>
            <a:ext cx="5867400" cy="4004077"/>
          </a:xfrm>
          <a:prstGeom prst="round2SameRect">
            <a:avLst/>
          </a:prstGeom>
          <a:ln>
            <a:solidFill>
              <a:srgbClr val="002060"/>
            </a:solidFill>
          </a:ln>
        </p:spPr>
      </p:pic>
    </p:spTree>
    <p:extLst>
      <p:ext uri="{BB962C8B-B14F-4D97-AF65-F5344CB8AC3E}">
        <p14:creationId xmlns:p14="http://schemas.microsoft.com/office/powerpoint/2010/main" val="230338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60315" y="2034408"/>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206" y="2185742"/>
            <a:ext cx="4815840" cy="866284"/>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Trả lời câu hỏi </a:t>
            </a:r>
            <a:endParaRPr lang="en-US" sz="4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735538" y="3261321"/>
            <a:ext cx="9680966" cy="6555641"/>
          </a:xfrm>
          <a:prstGeom prst="rect">
            <a:avLst/>
          </a:prstGeom>
        </p:spPr>
        <p:txBody>
          <a:bodyPr wrap="square">
            <a:spAutoFit/>
          </a:bodyPr>
          <a:lstStyle/>
          <a:p>
            <a:pPr algn="just">
              <a:lnSpc>
                <a:spcPct val="150000"/>
              </a:lnSpc>
            </a:pPr>
            <a:r>
              <a:rPr lang="vi-VN" sz="4000" b="1"/>
              <a:t>Thông tin </a:t>
            </a:r>
            <a:r>
              <a:rPr lang="en-US" sz="4000" b="1" smtClean="0">
                <a:latin typeface="Arial" panose="020B0604020202020204" pitchFamily="34" charset="0"/>
                <a:cs typeface="Arial" panose="020B0604020202020204" pitchFamily="34" charset="0"/>
              </a:rPr>
              <a:t>3</a:t>
            </a:r>
            <a:r>
              <a:rPr lang="vi-VN" sz="4000" b="1" smtClean="0"/>
              <a:t>: </a:t>
            </a:r>
            <a:endParaRPr lang="en-US" sz="4000" b="1" smtClean="0"/>
          </a:p>
          <a:p>
            <a:pPr marL="571500" indent="-571500" algn="just">
              <a:lnSpc>
                <a:spcPct val="150000"/>
              </a:lnSpc>
              <a:buFont typeface="Wingdings" panose="05000000000000000000" pitchFamily="2" charset="2"/>
              <a:buChar char="§"/>
            </a:pPr>
            <a:r>
              <a:rPr lang="vi-VN" sz="4000" smtClean="0"/>
              <a:t>Cho </a:t>
            </a:r>
            <a:r>
              <a:rPr lang="vi-VN" sz="4000"/>
              <a:t>thấy nhờ chương trình cho vay vốn của Chính phủ mà các đội bắt cá đã có thêm những chiếc tàu công suất lớn, tạo nguồn lực cho ngư dân làm kinh tế, góp phần khẳng định chủ quyền biển đảo nước ta.</a:t>
            </a:r>
            <a:endParaRPr lang="en-US" sz="4000"/>
          </a:p>
        </p:txBody>
      </p:sp>
      <p:pic>
        <p:nvPicPr>
          <p:cNvPr id="5" name="Picture 4"/>
          <p:cNvPicPr>
            <a:picLocks noChangeAspect="1"/>
          </p:cNvPicPr>
          <p:nvPr/>
        </p:nvPicPr>
        <p:blipFill>
          <a:blip r:embed="rId15"/>
          <a:stretch>
            <a:fillRect/>
          </a:stretch>
        </p:blipFill>
        <p:spPr>
          <a:xfrm>
            <a:off x="10668000" y="4129094"/>
            <a:ext cx="7327765" cy="5495824"/>
          </a:xfrm>
          <a:prstGeom prst="rect">
            <a:avLst/>
          </a:prstGeom>
        </p:spPr>
      </p:pic>
      <p:pic>
        <p:nvPicPr>
          <p:cNvPr id="11"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00663" y="3091535"/>
            <a:ext cx="1943606" cy="1841567"/>
          </a:xfrm>
          <a:prstGeom prst="rect">
            <a:avLst/>
          </a:prstGeom>
        </p:spPr>
      </p:pic>
    </p:spTree>
    <p:extLst>
      <p:ext uri="{BB962C8B-B14F-4D97-AF65-F5344CB8AC3E}">
        <p14:creationId xmlns:p14="http://schemas.microsoft.com/office/powerpoint/2010/main" val="34876503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14631" y="1099350"/>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pic>
        <p:nvPicPr>
          <p:cNvPr id="12" name="Picture 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560" y="3979299"/>
            <a:ext cx="5059344" cy="6036093"/>
          </a:xfrm>
          <a:prstGeom prst="rect">
            <a:avLst/>
          </a:prstGeom>
        </p:spPr>
      </p:pic>
      <p:grpSp>
        <p:nvGrpSpPr>
          <p:cNvPr id="7" name="Group 6"/>
          <p:cNvGrpSpPr/>
          <p:nvPr/>
        </p:nvGrpSpPr>
        <p:grpSpPr>
          <a:xfrm>
            <a:off x="5839533" y="2677188"/>
            <a:ext cx="11056582" cy="1773578"/>
            <a:chOff x="5824426" y="3459456"/>
            <a:chExt cx="11056582" cy="1773578"/>
          </a:xfrm>
        </p:grpSpPr>
        <p:sp>
          <p:nvSpPr>
            <p:cNvPr id="2" name="Double Wave 1"/>
            <p:cNvSpPr/>
            <p:nvPr/>
          </p:nvSpPr>
          <p:spPr>
            <a:xfrm>
              <a:off x="6624526" y="3504364"/>
              <a:ext cx="10256482" cy="1626481"/>
            </a:xfrm>
            <a:prstGeom prst="doubleWav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500" b="1" i="1">
                  <a:solidFill>
                    <a:schemeClr val="tx1"/>
                  </a:solidFill>
                  <a:latin typeface="Arial" panose="020B0604020202020204" pitchFamily="34" charset="0"/>
                  <a:cs typeface="Arial" panose="020B0604020202020204" pitchFamily="34" charset="0"/>
                </a:rPr>
                <a:t>Hãy nêu vai trò của </a:t>
              </a:r>
              <a:r>
                <a:rPr lang="pt-BR" sz="4500" b="1" i="1" smtClean="0">
                  <a:solidFill>
                    <a:schemeClr val="tx1"/>
                  </a:solidFill>
                  <a:latin typeface="Arial" panose="020B0604020202020204" pitchFamily="34" charset="0"/>
                  <a:cs typeface="Arial" panose="020B0604020202020204" pitchFamily="34" charset="0"/>
                </a:rPr>
                <a:t>tín </a:t>
              </a:r>
              <a:r>
                <a:rPr lang="pt-BR" sz="4500" b="1" i="1">
                  <a:solidFill>
                    <a:schemeClr val="tx1"/>
                  </a:solidFill>
                  <a:latin typeface="Arial" panose="020B0604020202020204" pitchFamily="34" charset="0"/>
                  <a:cs typeface="Arial" panose="020B0604020202020204" pitchFamily="34" charset="0"/>
                </a:rPr>
                <a:t>dụng. </a:t>
              </a:r>
              <a:endParaRPr lang="en-US" sz="4500" b="1" i="1">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6"/>
            <a:stretch>
              <a:fillRect/>
            </a:stretch>
          </p:blipFill>
          <p:spPr>
            <a:xfrm>
              <a:off x="5824426" y="3459456"/>
              <a:ext cx="1773578" cy="1773578"/>
            </a:xfrm>
            <a:prstGeom prst="rect">
              <a:avLst/>
            </a:prstGeom>
          </p:spPr>
        </p:pic>
      </p:grpSp>
      <p:sp>
        <p:nvSpPr>
          <p:cNvPr id="8" name="TextBox 7"/>
          <p:cNvSpPr txBox="1"/>
          <p:nvPr/>
        </p:nvSpPr>
        <p:spPr>
          <a:xfrm>
            <a:off x="5257800" y="4874759"/>
            <a:ext cx="12655553" cy="4939814"/>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Cung cấp vốn đầu tư cho người muốn vay để phát triển kinh doanh, sản xuất.</a:t>
            </a:r>
          </a:p>
          <a:p>
            <a:pPr marL="457200" indent="-457200">
              <a:lnSpc>
                <a:spcPct val="150000"/>
              </a:lnSpc>
              <a:buFont typeface="Wingdings" panose="05000000000000000000" pitchFamily="2" charset="2"/>
              <a:buChar char="§"/>
            </a:pPr>
            <a:r>
              <a:rPr lang="vi-VN" sz="3500">
                <a:latin typeface="Arial" panose="020B0604020202020204" pitchFamily="34" charset="0"/>
                <a:cs typeface="Arial" panose="020B0604020202020204" pitchFamily="34" charset="0"/>
              </a:rPr>
              <a:t>Góp phần tăng lượng vốn đầu tư và hiệu quả đầu tư vốn trong xã </a:t>
            </a:r>
            <a:r>
              <a:rPr lang="vi-VN" sz="3500" smtClean="0">
                <a:latin typeface="Arial" panose="020B0604020202020204" pitchFamily="34" charset="0"/>
                <a:cs typeface="Arial" panose="020B0604020202020204" pitchFamily="34" charset="0"/>
              </a:rPr>
              <a:t>hội</a:t>
            </a:r>
            <a:r>
              <a:rPr lang="en-US" sz="3500" smtClean="0">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
            </a:pPr>
            <a:r>
              <a:rPr lang="vi-VN" sz="3500">
                <a:latin typeface="Arial" panose="020B0604020202020204" pitchFamily="34" charset="0"/>
                <a:cs typeface="Arial" panose="020B0604020202020204" pitchFamily="34" charset="0"/>
              </a:rPr>
              <a:t>Là công cụ điều tiết kinh tế - xã hội của Nhà nước. </a:t>
            </a:r>
            <a:endParaRPr lang="en-US" sz="3500" smtClean="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r>
              <a:rPr lang="vi-VN" sz="3500">
                <a:latin typeface="Arial" panose="020B0604020202020204" pitchFamily="34" charset="0"/>
                <a:cs typeface="Arial" panose="020B0604020202020204" pitchFamily="34" charset="0"/>
              </a:rPr>
              <a:t>Thúc đẩy sản xuất, lưu thông hàng </a:t>
            </a:r>
            <a:r>
              <a:rPr lang="vi-VN" sz="3500" smtClean="0">
                <a:latin typeface="Arial" panose="020B0604020202020204" pitchFamily="34" charset="0"/>
                <a:cs typeface="Arial" panose="020B0604020202020204" pitchFamily="34" charset="0"/>
              </a:rPr>
              <a:t>hoá</a:t>
            </a:r>
            <a:r>
              <a:rPr lang="en-US" sz="3500" smtClean="0">
                <a:latin typeface="Arial" panose="020B0604020202020204" pitchFamily="34" charset="0"/>
                <a:cs typeface="Arial" panose="020B0604020202020204" pitchFamily="34" charset="0"/>
              </a:rPr>
              <a:t>, tang trưởng kinh tế.</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042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2. VAI TRÒ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14631" y="1099350"/>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grpSp>
        <p:nvGrpSpPr>
          <p:cNvPr id="11" name="Group 10"/>
          <p:cNvGrpSpPr/>
          <p:nvPr/>
        </p:nvGrpSpPr>
        <p:grpSpPr>
          <a:xfrm>
            <a:off x="929640" y="4181652"/>
            <a:ext cx="7772400" cy="5136216"/>
            <a:chOff x="762000" y="4274484"/>
            <a:chExt cx="7772400" cy="5136216"/>
          </a:xfrm>
        </p:grpSpPr>
        <p:sp>
          <p:nvSpPr>
            <p:cNvPr id="9" name="Rounded Rectangle 8"/>
            <p:cNvSpPr/>
            <p:nvPr/>
          </p:nvSpPr>
          <p:spPr>
            <a:xfrm>
              <a:off x="762000" y="4274484"/>
              <a:ext cx="7772400" cy="5136216"/>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5"/>
            <a:stretch>
              <a:fillRect/>
            </a:stretch>
          </p:blipFill>
          <p:spPr>
            <a:xfrm>
              <a:off x="914400" y="4389151"/>
              <a:ext cx="7467600" cy="4865030"/>
            </a:xfrm>
            <a:prstGeom prst="roundRect">
              <a:avLst/>
            </a:prstGeom>
          </p:spPr>
        </p:pic>
      </p:grpSp>
      <p:grpSp>
        <p:nvGrpSpPr>
          <p:cNvPr id="10" name="Group 9"/>
          <p:cNvGrpSpPr/>
          <p:nvPr/>
        </p:nvGrpSpPr>
        <p:grpSpPr>
          <a:xfrm>
            <a:off x="9829800" y="4104193"/>
            <a:ext cx="7315200" cy="5241862"/>
            <a:chOff x="9677400" y="4125119"/>
            <a:chExt cx="7315200" cy="5241862"/>
          </a:xfrm>
        </p:grpSpPr>
        <p:sp>
          <p:nvSpPr>
            <p:cNvPr id="16" name="Rounded Rectangle 15"/>
            <p:cNvSpPr/>
            <p:nvPr/>
          </p:nvSpPr>
          <p:spPr>
            <a:xfrm>
              <a:off x="9677400" y="4125119"/>
              <a:ext cx="7315200" cy="5241862"/>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6"/>
            <a:stretch>
              <a:fillRect/>
            </a:stretch>
          </p:blipFill>
          <p:spPr>
            <a:xfrm>
              <a:off x="9915360" y="4274484"/>
              <a:ext cx="6826626" cy="4943133"/>
            </a:xfrm>
            <a:prstGeom prst="roundRect">
              <a:avLst/>
            </a:prstGeom>
            <a:ln>
              <a:solidFill>
                <a:schemeClr val="accent5">
                  <a:lumMod val="40000"/>
                  <a:lumOff val="60000"/>
                </a:schemeClr>
              </a:solidFill>
            </a:ln>
          </p:spPr>
        </p:pic>
      </p:grpSp>
      <p:sp>
        <p:nvSpPr>
          <p:cNvPr id="5" name="TextBox 4"/>
          <p:cNvSpPr txBox="1"/>
          <p:nvPr/>
        </p:nvSpPr>
        <p:spPr>
          <a:xfrm>
            <a:off x="914400" y="2761239"/>
            <a:ext cx="12692381"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Các em quan sát một số hình ảnh về tín dụng: </a:t>
            </a:r>
            <a:endParaRPr lang="en-US" sz="45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62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38" y="4401964"/>
            <a:ext cx="7570295" cy="5885036"/>
          </a:xfrm>
          <a:prstGeom prst="rect">
            <a:avLst/>
          </a:prstGeom>
        </p:spPr>
      </p:pic>
      <p:sp>
        <p:nvSpPr>
          <p:cNvPr id="47" name="Rounded Rectangular Callout 46"/>
          <p:cNvSpPr/>
          <p:nvPr/>
        </p:nvSpPr>
        <p:spPr>
          <a:xfrm>
            <a:off x="6535085" y="2577567"/>
            <a:ext cx="10237381" cy="3031499"/>
          </a:xfrm>
          <a:prstGeom prst="wedgeRoundRectCallout">
            <a:avLst>
              <a:gd name="adj1" fmla="val -60773"/>
              <a:gd name="adj2" fmla="val 61809"/>
              <a:gd name="adj3" fmla="val 16667"/>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i="1">
                <a:solidFill>
                  <a:schemeClr val="tx1"/>
                </a:solidFill>
                <a:latin typeface="Arial" panose="020B0604020202020204" pitchFamily="34" charset="0"/>
                <a:cs typeface="Arial" panose="020B0604020202020204" pitchFamily="34" charset="0"/>
              </a:rPr>
              <a:t>Hãy chia sẻ hiểu biết về lợi ích của việc gửi và vay tiền ở </a:t>
            </a:r>
            <a:r>
              <a:rPr lang="en-US" sz="4000" b="1" i="1" smtClean="0">
                <a:solidFill>
                  <a:schemeClr val="tx1"/>
                </a:solidFill>
                <a:latin typeface="Arial" panose="020B0604020202020204" pitchFamily="34" charset="0"/>
                <a:cs typeface="Arial" panose="020B0604020202020204" pitchFamily="34" charset="0"/>
              </a:rPr>
              <a:t>ngân hàng</a:t>
            </a:r>
            <a:endParaRPr lang="en-US" sz="4000" b="1" i="1">
              <a:solidFill>
                <a:schemeClr val="tx1"/>
              </a:solidFill>
              <a:latin typeface="Arial" panose="020B0604020202020204" pitchFamily="34" charset="0"/>
              <a:cs typeface="Arial" panose="020B0604020202020204" pitchFamily="34" charset="0"/>
            </a:endParaRPr>
          </a:p>
        </p:txBody>
      </p:sp>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60706" y="4802603"/>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694076" y="2733566"/>
            <a:ext cx="762969" cy="1105752"/>
          </a:xfrm>
          <a:prstGeom prst="rect">
            <a:avLst/>
          </a:prstGeom>
        </p:spPr>
      </p:pic>
      <p:pic>
        <p:nvPicPr>
          <p:cNvPr id="2050" name="Picture 2" descr="Right arr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7054772"/>
            <a:ext cx="2522014" cy="207460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780866" y="6199248"/>
            <a:ext cx="89916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Sinh lợi nhuận, tiền vốn gửi vào sẽ sinh ra lãi hàng tháng.</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Tránh được các rủi ro vì ngân hàng là một tổ chức có uy tín.</a:t>
            </a:r>
          </a:p>
        </p:txBody>
      </p:sp>
    </p:spTree>
    <p:extLst>
      <p:ext uri="{BB962C8B-B14F-4D97-AF65-F5344CB8AC3E}">
        <p14:creationId xmlns:p14="http://schemas.microsoft.com/office/powerpoint/2010/main" val="2341196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8">
                                            <p:txEl>
                                              <p:pRg st="0" end="0"/>
                                            </p:txEl>
                                          </p:spTgt>
                                        </p:tgtEl>
                                        <p:attrNameLst>
                                          <p:attrName>style.visibility</p:attrName>
                                        </p:attrNameLst>
                                      </p:cBhvr>
                                      <p:to>
                                        <p:strVal val="visible"/>
                                      </p:to>
                                    </p:set>
                                    <p:animEffect transition="in" filter="barn(inVertical)">
                                      <p:cBhvr>
                                        <p:cTn id="26" dur="500"/>
                                        <p:tgtEl>
                                          <p:spTgt spid="4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Effect transition="in" filter="barn(inVertical)">
                                      <p:cBhvr>
                                        <p:cTn id="31" dur="500"/>
                                        <p:tgtEl>
                                          <p:spTgt spid="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LUYỆN TẬP</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14631" y="1099350"/>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2" name="Rectangle 1"/>
          <p:cNvSpPr/>
          <p:nvPr/>
        </p:nvSpPr>
        <p:spPr>
          <a:xfrm>
            <a:off x="904012" y="2192137"/>
            <a:ext cx="16687799" cy="1824923"/>
          </a:xfrm>
          <a:prstGeom prst="rect">
            <a:avLst/>
          </a:prstGeom>
        </p:spPr>
        <p:txBody>
          <a:bodyPr wrap="square">
            <a:spAutoFit/>
          </a:bodyPr>
          <a:lstStyle/>
          <a:p>
            <a:pPr algn="just">
              <a:lnSpc>
                <a:spcPct val="150000"/>
              </a:lnSpc>
            </a:pPr>
            <a:r>
              <a:rPr lang="en-US" sz="4000" b="1">
                <a:solidFill>
                  <a:srgbClr val="C00000"/>
                </a:solidFill>
                <a:latin typeface="Arial" panose="020B0604020202020204" pitchFamily="34" charset="0"/>
                <a:cs typeface="Arial" panose="020B0604020202020204" pitchFamily="34" charset="0"/>
              </a:rPr>
              <a:t>Nhiệm vụ 1</a:t>
            </a:r>
            <a:r>
              <a:rPr lang="en-US" sz="4000">
                <a:solidFill>
                  <a:srgbClr val="C00000"/>
                </a:solidFill>
                <a:latin typeface="Arial" panose="020B0604020202020204" pitchFamily="34" charset="0"/>
                <a:cs typeface="Arial" panose="020B0604020202020204" pitchFamily="34" charset="0"/>
              </a:rPr>
              <a:t>: Em đồng tình hay không đồng tình với ý kiến nào sau đây? Vì sao ?</a:t>
            </a:r>
          </a:p>
        </p:txBody>
      </p:sp>
      <p:pic>
        <p:nvPicPr>
          <p:cNvPr id="15"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721700" y="3771900"/>
            <a:ext cx="5870111" cy="6256901"/>
          </a:xfrm>
          <a:prstGeom prst="rect">
            <a:avLst/>
          </a:prstGeom>
        </p:spPr>
      </p:pic>
      <p:sp>
        <p:nvSpPr>
          <p:cNvPr id="7" name="Pentagon 6"/>
          <p:cNvSpPr/>
          <p:nvPr/>
        </p:nvSpPr>
        <p:spPr>
          <a:xfrm>
            <a:off x="0" y="4238954"/>
            <a:ext cx="5257800" cy="1030637"/>
          </a:xfrm>
          <a:prstGeom prst="homePlate">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Làm việc cá nhân </a:t>
            </a:r>
            <a:endParaRPr lang="en-US" sz="4000" b="1">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1066800" y="5676900"/>
            <a:ext cx="8839200" cy="4188381"/>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Các em điền vào phiếu học tập về quan điểm của mình ở các ý kiến dưới đây và giải thích tại sao em lại chọn như vậy.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1867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LUYỆN TẬP</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14631" y="1099350"/>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grpSp>
        <p:nvGrpSpPr>
          <p:cNvPr id="9" name="Group 8"/>
          <p:cNvGrpSpPr/>
          <p:nvPr/>
        </p:nvGrpSpPr>
        <p:grpSpPr>
          <a:xfrm>
            <a:off x="762000" y="1992984"/>
            <a:ext cx="5812453" cy="728026"/>
            <a:chOff x="914400" y="2434274"/>
            <a:chExt cx="5812453" cy="728026"/>
          </a:xfrm>
        </p:grpSpPr>
        <p:sp>
          <p:nvSpPr>
            <p:cNvPr id="4" name="TextBox 3"/>
            <p:cNvSpPr txBox="1"/>
            <p:nvPr/>
          </p:nvSpPr>
          <p:spPr>
            <a:xfrm>
              <a:off x="1066800" y="2434274"/>
              <a:ext cx="5660053"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Kết quả hoạt động: </a:t>
              </a:r>
              <a:endParaRPr lang="en-US" sz="4000" b="1">
                <a:latin typeface="Arial" panose="020B0604020202020204" pitchFamily="34" charset="0"/>
                <a:cs typeface="Arial" panose="020B0604020202020204" pitchFamily="34" charset="0"/>
              </a:endParaRPr>
            </a:p>
          </p:txBody>
        </p:sp>
        <p:cxnSp>
          <p:nvCxnSpPr>
            <p:cNvPr id="6" name="Straight Connector 5"/>
            <p:cNvCxnSpPr/>
            <p:nvPr/>
          </p:nvCxnSpPr>
          <p:spPr>
            <a:xfrm>
              <a:off x="914400" y="3162300"/>
              <a:ext cx="4953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aphicFrame>
        <p:nvGraphicFramePr>
          <p:cNvPr id="10" name="Table 9"/>
          <p:cNvGraphicFramePr>
            <a:graphicFrameLocks noGrp="1"/>
          </p:cNvGraphicFramePr>
          <p:nvPr>
            <p:extLst>
              <p:ext uri="{D42A27DB-BD31-4B8C-83A1-F6EECF244321}">
                <p14:modId xmlns:p14="http://schemas.microsoft.com/office/powerpoint/2010/main" val="2611237600"/>
              </p:ext>
            </p:extLst>
          </p:nvPr>
        </p:nvGraphicFramePr>
        <p:xfrm>
          <a:off x="453634" y="2979368"/>
          <a:ext cx="17373599" cy="6883400"/>
        </p:xfrm>
        <a:graphic>
          <a:graphicData uri="http://schemas.openxmlformats.org/drawingml/2006/table">
            <a:tbl>
              <a:tblPr bandRow="1"/>
              <a:tblGrid>
                <a:gridCol w="6480006">
                  <a:extLst>
                    <a:ext uri="{9D8B030D-6E8A-4147-A177-3AD203B41FA5}">
                      <a16:colId xmlns:a16="http://schemas.microsoft.com/office/drawing/2014/main" val="967503924"/>
                    </a:ext>
                  </a:extLst>
                </a:gridCol>
                <a:gridCol w="1860759">
                  <a:extLst>
                    <a:ext uri="{9D8B030D-6E8A-4147-A177-3AD203B41FA5}">
                      <a16:colId xmlns:a16="http://schemas.microsoft.com/office/drawing/2014/main" val="3550226351"/>
                    </a:ext>
                  </a:extLst>
                </a:gridCol>
                <a:gridCol w="2544666">
                  <a:extLst>
                    <a:ext uri="{9D8B030D-6E8A-4147-A177-3AD203B41FA5}">
                      <a16:colId xmlns:a16="http://schemas.microsoft.com/office/drawing/2014/main" val="1777023475"/>
                    </a:ext>
                  </a:extLst>
                </a:gridCol>
                <a:gridCol w="6488168">
                  <a:extLst>
                    <a:ext uri="{9D8B030D-6E8A-4147-A177-3AD203B41FA5}">
                      <a16:colId xmlns:a16="http://schemas.microsoft.com/office/drawing/2014/main" val="1634416930"/>
                    </a:ext>
                  </a:extLst>
                </a:gridCol>
              </a:tblGrid>
              <a:tr h="173402">
                <a:tc gridSpan="4">
                  <a:txBody>
                    <a:bodyPr/>
                    <a:lstStyle/>
                    <a:p>
                      <a:pPr algn="ctr">
                        <a:lnSpc>
                          <a:spcPct val="150000"/>
                        </a:lnSpc>
                        <a:spcBef>
                          <a:spcPts val="600"/>
                        </a:spcBef>
                        <a:spcAft>
                          <a:spcPts val="100"/>
                        </a:spcAft>
                      </a:pPr>
                      <a:r>
                        <a:rPr lang="fr-FR" sz="3000" b="1">
                          <a:solidFill>
                            <a:srgbClr val="C00000"/>
                          </a:solidFill>
                          <a:effectLst/>
                          <a:latin typeface="Arial" panose="020B0604020202020204" pitchFamily="34" charset="0"/>
                          <a:ea typeface="Calibri" panose="020F0502020204030204" pitchFamily="34" charset="0"/>
                          <a:cs typeface="Arial" panose="020B0604020202020204" pitchFamily="34" charset="0"/>
                        </a:rPr>
                        <a:t>PHIẾU HỌC TẬP</a:t>
                      </a:r>
                      <a:endParaRPr lang="en-US" sz="30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3690355"/>
                  </a:ext>
                </a:extLst>
              </a:tr>
              <a:tr h="346804">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Nội dung ý kiến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Đồng tình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Không đồng tình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16500583"/>
                  </a:ext>
                </a:extLst>
              </a:tr>
              <a:tr h="711123">
                <a:tc>
                  <a:txBody>
                    <a:bodyPr/>
                    <a:lstStyle/>
                    <a:p>
                      <a:pPr algn="just">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a. Tín dụng là hoạt động người cho vay giao quyền sở hữu nguồn vốn cho người vay trong một thời gian nhất định.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x</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just">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Đặc điểm của tín dụng là người</a:t>
                      </a:r>
                      <a:endParaRPr lang="en-US" sz="3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cho vay nhường quyển sử dụng nguồn vốn đó trong một thời hạn nhất định chứ không giao quyền sở hữu.</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739550220"/>
                  </a:ext>
                </a:extLst>
              </a:tr>
              <a:tr h="520205">
                <a:tc>
                  <a:txBody>
                    <a:bodyPr/>
                    <a:lstStyle/>
                    <a:p>
                      <a:pPr algn="just">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b. Khi tham gia hoạt động tin dụng, người vay phải trả đủ tiền gốc, còn lãi thì trả thế nào cũng được.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x</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just">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Đặc điểm của tín dụng là người vay phải trả đủ cả tiển vay (tiền gốc) lẫn lãi như đã thoả thuận lúc cho vay.</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1119820"/>
                  </a:ext>
                </a:extLst>
              </a:tr>
            </a:tbl>
          </a:graphicData>
        </a:graphic>
      </p:graphicFrame>
    </p:spTree>
    <p:extLst>
      <p:ext uri="{BB962C8B-B14F-4D97-AF65-F5344CB8AC3E}">
        <p14:creationId xmlns:p14="http://schemas.microsoft.com/office/powerpoint/2010/main" val="1876916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272564746"/>
              </p:ext>
            </p:extLst>
          </p:nvPr>
        </p:nvGraphicFramePr>
        <p:xfrm>
          <a:off x="381000" y="419100"/>
          <a:ext cx="17373599" cy="9287512"/>
        </p:xfrm>
        <a:graphic>
          <a:graphicData uri="http://schemas.openxmlformats.org/drawingml/2006/table">
            <a:tbl>
              <a:tblPr bandRow="1"/>
              <a:tblGrid>
                <a:gridCol w="6480006">
                  <a:extLst>
                    <a:ext uri="{9D8B030D-6E8A-4147-A177-3AD203B41FA5}">
                      <a16:colId xmlns:a16="http://schemas.microsoft.com/office/drawing/2014/main" val="967503924"/>
                    </a:ext>
                  </a:extLst>
                </a:gridCol>
                <a:gridCol w="1860759">
                  <a:extLst>
                    <a:ext uri="{9D8B030D-6E8A-4147-A177-3AD203B41FA5}">
                      <a16:colId xmlns:a16="http://schemas.microsoft.com/office/drawing/2014/main" val="3550226351"/>
                    </a:ext>
                  </a:extLst>
                </a:gridCol>
                <a:gridCol w="2544666">
                  <a:extLst>
                    <a:ext uri="{9D8B030D-6E8A-4147-A177-3AD203B41FA5}">
                      <a16:colId xmlns:a16="http://schemas.microsoft.com/office/drawing/2014/main" val="1777023475"/>
                    </a:ext>
                  </a:extLst>
                </a:gridCol>
                <a:gridCol w="6488168">
                  <a:extLst>
                    <a:ext uri="{9D8B030D-6E8A-4147-A177-3AD203B41FA5}">
                      <a16:colId xmlns:a16="http://schemas.microsoft.com/office/drawing/2014/main" val="1634416930"/>
                    </a:ext>
                  </a:extLst>
                </a:gridCol>
              </a:tblGrid>
              <a:tr h="173402">
                <a:tc gridSpan="4">
                  <a:txBody>
                    <a:bodyPr/>
                    <a:lstStyle/>
                    <a:p>
                      <a:pPr algn="ctr">
                        <a:lnSpc>
                          <a:spcPct val="150000"/>
                        </a:lnSpc>
                        <a:spcBef>
                          <a:spcPts val="600"/>
                        </a:spcBef>
                        <a:spcAft>
                          <a:spcPts val="100"/>
                        </a:spcAft>
                      </a:pPr>
                      <a:r>
                        <a:rPr lang="fr-FR" sz="3000" b="1">
                          <a:solidFill>
                            <a:srgbClr val="C00000"/>
                          </a:solidFill>
                          <a:effectLst/>
                          <a:latin typeface="Arial" panose="020B0604020202020204" pitchFamily="34" charset="0"/>
                          <a:ea typeface="Calibri" panose="020F0502020204030204" pitchFamily="34" charset="0"/>
                          <a:cs typeface="Arial" panose="020B0604020202020204" pitchFamily="34" charset="0"/>
                        </a:rPr>
                        <a:t>PHIẾU HỌC TẬP</a:t>
                      </a:r>
                      <a:endParaRPr lang="en-US" sz="30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3690355"/>
                  </a:ext>
                </a:extLst>
              </a:tr>
              <a:tr h="346804">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Nội dung ý kiến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Đồng tình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Không đồng tình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16500583"/>
                  </a:ext>
                </a:extLst>
              </a:tr>
              <a:tr h="711123">
                <a:tc>
                  <a:txBody>
                    <a:bodyPr/>
                    <a:lstStyle/>
                    <a:p>
                      <a:pPr algn="just">
                        <a:lnSpc>
                          <a:spcPct val="150000"/>
                        </a:lnSpc>
                        <a:spcBef>
                          <a:spcPts val="100"/>
                        </a:spcBef>
                        <a:spcAft>
                          <a:spcPts val="100"/>
                        </a:spcAft>
                      </a:pPr>
                      <a:r>
                        <a:rPr lang="vi-VN" sz="3000" smtClean="0">
                          <a:effectLst/>
                          <a:latin typeface="+mn-lt"/>
                          <a:ea typeface="Calibri" panose="020F0502020204030204" pitchFamily="34" charset="0"/>
                          <a:cs typeface="Arial" panose="020B0604020202020204" pitchFamily="34" charset="0"/>
                        </a:rPr>
                        <a:t>c. Trong quan hệ tín dụng, bên cho vay có thể dựa vào khả năng kinh doanh tài giỏi của người vay tiền để tin tưởng, đưa ra quyết định cho vay.</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x</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just">
                        <a:lnSpc>
                          <a:spcPct val="150000"/>
                        </a:lnSpc>
                        <a:spcBef>
                          <a:spcPts val="100"/>
                        </a:spcBef>
                        <a:spcAft>
                          <a:spcPts val="100"/>
                        </a:spcAft>
                      </a:pPr>
                      <a:r>
                        <a:rPr lang="vi-VN" sz="3000" smtClean="0">
                          <a:effectLst/>
                          <a:latin typeface="+mn-lt"/>
                          <a:ea typeface="Calibri" panose="020F0502020204030204" pitchFamily="34" charset="0"/>
                          <a:cs typeface="Arial" panose="020B0604020202020204" pitchFamily="34" charset="0"/>
                        </a:rPr>
                        <a:t>Khả năng kinh doanh tài giỏi của người vay là một cơ sở để người cho vay tin tưởng người vay nhưng như thế chưa đủ để ra quyết định cho vay mà thường phải dựa vào tài sản thế chấp hoặc những cơ sở tin tưởng khác.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739550220"/>
                  </a:ext>
                </a:extLst>
              </a:tr>
              <a:tr h="520205">
                <a:tc>
                  <a:txBody>
                    <a:bodyPr/>
                    <a:lstStyle/>
                    <a:p>
                      <a:pPr algn="just">
                        <a:lnSpc>
                          <a:spcPct val="150000"/>
                        </a:lnSpc>
                        <a:spcBef>
                          <a:spcPts val="100"/>
                        </a:spcBef>
                        <a:spcAft>
                          <a:spcPts val="100"/>
                        </a:spcAft>
                      </a:pPr>
                      <a:r>
                        <a:rPr lang="fr-FR" sz="3000" smtClean="0">
                          <a:effectLst/>
                          <a:latin typeface="Arial" panose="020B0604020202020204" pitchFamily="34" charset="0"/>
                          <a:ea typeface="Calibri" panose="020F0502020204030204" pitchFamily="34" charset="0"/>
                          <a:cs typeface="Arial" panose="020B0604020202020204" pitchFamily="34" charset="0"/>
                        </a:rPr>
                        <a:t>d. Không nên mang tiền cho vay vì dễ gặp rủi ro.</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b="1">
                          <a:effectLst/>
                          <a:latin typeface="Arial" panose="020B0604020202020204" pitchFamily="34" charset="0"/>
                          <a:ea typeface="Calibri" panose="020F050202020403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spcBef>
                          <a:spcPts val="100"/>
                        </a:spcBef>
                        <a:spcAft>
                          <a:spcPts val="100"/>
                        </a:spcAft>
                      </a:pPr>
                      <a:r>
                        <a:rPr lang="fr-FR" sz="3000">
                          <a:effectLst/>
                          <a:latin typeface="Arial" panose="020B0604020202020204" pitchFamily="34" charset="0"/>
                          <a:ea typeface="Calibri" panose="020F0502020204030204" pitchFamily="34" charset="0"/>
                          <a:cs typeface="Arial" panose="020B0604020202020204" pitchFamily="34" charset="0"/>
                        </a:rPr>
                        <a:t>x</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just">
                        <a:lnSpc>
                          <a:spcPct val="150000"/>
                        </a:lnSpc>
                        <a:spcBef>
                          <a:spcPts val="100"/>
                        </a:spcBef>
                        <a:spcAft>
                          <a:spcPts val="100"/>
                        </a:spcAft>
                      </a:pPr>
                      <a:r>
                        <a:rPr lang="vi-VN" sz="3000" smtClean="0">
                          <a:effectLst/>
                          <a:latin typeface="+mn-lt"/>
                          <a:ea typeface="Calibri" panose="020F0502020204030204" pitchFamily="34" charset="0"/>
                          <a:cs typeface="Arial" panose="020B0604020202020204" pitchFamily="34" charset="0"/>
                        </a:rPr>
                        <a:t>Lượng tiền nhàn rỗi không vận động</a:t>
                      </a:r>
                      <a:r>
                        <a:rPr lang="en-US" sz="3000" smtClean="0">
                          <a:effectLst/>
                          <a:latin typeface="+mn-lt"/>
                          <a:ea typeface="Calibri" panose="020F0502020204030204" pitchFamily="34" charset="0"/>
                          <a:cs typeface="Arial" panose="020B0604020202020204" pitchFamily="34" charset="0"/>
                        </a:rPr>
                        <a:t>.</a:t>
                      </a:r>
                    </a:p>
                    <a:p>
                      <a:pPr algn="just">
                        <a:lnSpc>
                          <a:spcPct val="150000"/>
                        </a:lnSpc>
                        <a:spcBef>
                          <a:spcPts val="100"/>
                        </a:spcBef>
                        <a:spcAft>
                          <a:spcPts val="100"/>
                        </a:spcAft>
                      </a:pPr>
                      <a:r>
                        <a:rPr lang="vi-VN" sz="3000" smtClean="0">
                          <a:effectLst/>
                          <a:latin typeface="+mn-lt"/>
                          <a:ea typeface="Calibri" panose="020F0502020204030204" pitchFamily="34" charset="0"/>
                          <a:cs typeface="Arial" panose="020B0604020202020204" pitchFamily="34" charset="0"/>
                        </a:rPr>
                        <a:t>Tuy nhiên, chỉ cho vay khi có cơ sở cho thấy người vay có khả năng chỉ trả đúng hạn.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7291" marR="4729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1119820"/>
                  </a:ext>
                </a:extLst>
              </a:tr>
            </a:tbl>
          </a:graphicData>
        </a:graphic>
      </p:graphicFrame>
    </p:spTree>
    <p:extLst>
      <p:ext uri="{BB962C8B-B14F-4D97-AF65-F5344CB8AC3E}">
        <p14:creationId xmlns:p14="http://schemas.microsoft.com/office/powerpoint/2010/main" val="3383627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LUYỆN TẬP</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681155" y="51230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130562" y="462242"/>
            <a:ext cx="762969" cy="1105752"/>
          </a:xfrm>
          <a:prstGeom prst="rect">
            <a:avLst/>
          </a:prstGeom>
        </p:spPr>
      </p:pic>
      <p:sp>
        <p:nvSpPr>
          <p:cNvPr id="2" name="Rectangle 1"/>
          <p:cNvSpPr/>
          <p:nvPr/>
        </p:nvSpPr>
        <p:spPr>
          <a:xfrm>
            <a:off x="694988" y="2004292"/>
            <a:ext cx="16890892" cy="1938992"/>
          </a:xfrm>
          <a:prstGeom prst="rect">
            <a:avLst/>
          </a:prstGeom>
        </p:spPr>
        <p:txBody>
          <a:bodyPr wrap="square">
            <a:spAutoFit/>
          </a:bodyPr>
          <a:lstStyle/>
          <a:p>
            <a:pPr algn="just">
              <a:lnSpc>
                <a:spcPct val="150000"/>
              </a:lnSpc>
              <a:spcBef>
                <a:spcPts val="100"/>
              </a:spcBef>
              <a:spcAft>
                <a:spcPts val="100"/>
              </a:spcAft>
            </a:pPr>
            <a:r>
              <a:rPr lang="fr-FR" sz="4000" b="1">
                <a:solidFill>
                  <a:srgbClr val="C00000"/>
                </a:solidFill>
                <a:latin typeface="Arial" panose="020B0604020202020204" pitchFamily="34" charset="0"/>
                <a:ea typeface="Times New Roman" panose="02020603050405020304" pitchFamily="18" charset="0"/>
                <a:cs typeface="Arial" panose="020B0604020202020204" pitchFamily="34" charset="0"/>
              </a:rPr>
              <a:t>Nhiệm vụ 2: </a:t>
            </a:r>
            <a:r>
              <a:rPr lang="fr-FR" sz="4000">
                <a:solidFill>
                  <a:srgbClr val="C00000"/>
                </a:solidFill>
                <a:latin typeface="Arial" panose="020B0604020202020204" pitchFamily="34" charset="0"/>
                <a:ea typeface="Times New Roman" panose="02020603050405020304" pitchFamily="18" charset="0"/>
                <a:cs typeface="Arial" panose="020B0604020202020204" pitchFamily="34" charset="0"/>
              </a:rPr>
              <a:t>Em hãy cho biết các nhân vật trong các tình huống sau đây nhận thức về vai trò và đặc điểm của tín dụng </a:t>
            </a:r>
            <a:r>
              <a:rPr lang="fr-FR" sz="4000" b="1">
                <a:solidFill>
                  <a:srgbClr val="C00000"/>
                </a:solidFill>
                <a:latin typeface="Arial" panose="020B0604020202020204" pitchFamily="34" charset="0"/>
                <a:ea typeface="Times New Roman" panose="02020603050405020304" pitchFamily="18" charset="0"/>
                <a:cs typeface="Arial" panose="020B0604020202020204" pitchFamily="34" charset="0"/>
              </a:rPr>
              <a:t>đúng</a:t>
            </a:r>
            <a:r>
              <a:rPr lang="fr-FR" sz="4000">
                <a:solidFill>
                  <a:srgbClr val="C00000"/>
                </a:solidFill>
                <a:latin typeface="Arial" panose="020B0604020202020204" pitchFamily="34" charset="0"/>
                <a:ea typeface="Times New Roman" panose="02020603050405020304" pitchFamily="18" charset="0"/>
                <a:cs typeface="Arial" panose="020B0604020202020204" pitchFamily="34" charset="0"/>
              </a:rPr>
              <a:t> hay </a:t>
            </a:r>
            <a:r>
              <a:rPr lang="fr-FR" sz="4000" b="1">
                <a:solidFill>
                  <a:srgbClr val="C00000"/>
                </a:solidFill>
                <a:latin typeface="Arial" panose="020B0604020202020204" pitchFamily="34" charset="0"/>
                <a:ea typeface="Times New Roman" panose="02020603050405020304" pitchFamily="18" charset="0"/>
                <a:cs typeface="Arial" panose="020B0604020202020204" pitchFamily="34" charset="0"/>
              </a:rPr>
              <a:t>sai</a:t>
            </a:r>
            <a:r>
              <a:rPr lang="fr-FR" sz="400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000" smtClean="0">
                <a:solidFill>
                  <a:srgbClr val="C00000"/>
                </a:solidFill>
                <a:latin typeface="Arial" panose="020B0604020202020204" pitchFamily="34" charset="0"/>
                <a:ea typeface="Times New Roman" panose="02020603050405020304" pitchFamily="18" charset="0"/>
                <a:cs typeface="Arial" panose="020B0604020202020204" pitchFamily="34" charset="0"/>
              </a:rPr>
              <a:t>Vì </a:t>
            </a:r>
            <a:r>
              <a:rPr lang="fr-FR" sz="4000">
                <a:solidFill>
                  <a:srgbClr val="C00000"/>
                </a:solidFill>
                <a:latin typeface="Arial" panose="020B0604020202020204" pitchFamily="34" charset="0"/>
                <a:ea typeface="Times New Roman" panose="02020603050405020304" pitchFamily="18" charset="0"/>
                <a:cs typeface="Arial" panose="020B0604020202020204" pitchFamily="34" charset="0"/>
              </a:rPr>
              <a:t>sao?</a:t>
            </a:r>
            <a:endParaRPr lang="en-US" sz="40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1512046" y="3964119"/>
            <a:ext cx="14478000" cy="3166824"/>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4000"/>
              <a:t>a. Được tư vấn vay vốn ngân hàng đề phát triển chăn nuôi nhưng bác M đắn đo vì ngại phải lo nhiều thủ tục và nếu việc chăn nuôi không thuận lợi sẽ không có đủ tiền để trả nợ.</a:t>
            </a:r>
            <a:endParaRPr lang="en-US" sz="4000"/>
          </a:p>
        </p:txBody>
      </p:sp>
      <p:sp>
        <p:nvSpPr>
          <p:cNvPr id="7" name="Round Diagonal Corner Rectangle 6"/>
          <p:cNvSpPr/>
          <p:nvPr/>
        </p:nvSpPr>
        <p:spPr>
          <a:xfrm>
            <a:off x="895397" y="7479112"/>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15" name="Round Diagonal Corner Rectangle 14"/>
          <p:cNvSpPr/>
          <p:nvPr/>
        </p:nvSpPr>
        <p:spPr>
          <a:xfrm>
            <a:off x="895397" y="8867846"/>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 </a:t>
            </a:r>
            <a:endParaRPr lang="en-US" sz="4500" b="1">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3755370" y="8326803"/>
            <a:ext cx="1066800" cy="59000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9439" y="7186393"/>
            <a:ext cx="12387650" cy="274825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Tín dụng tạo điều kiện cho người dân vay vốn kinh doanh và có hướng dẫn cụ thể kèm theo.</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Bác M nên mạnh dạn vay vốn để đầu tư chăn nuôi.</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5765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arn(inVertic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barn(inVertical)">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5"/>
                                        </p:tgtEl>
                                        <p:attrNameLst>
                                          <p:attrName>fillcolor</p:attrName>
                                        </p:attrNameLst>
                                      </p:cBhvr>
                                      <p:to>
                                        <a:srgbClr val="92D050"/>
                                      </p:to>
                                    </p:animClr>
                                    <p:set>
                                      <p:cBhvr>
                                        <p:cTn id="42" dur="2000" fill="hold"/>
                                        <p:tgtEl>
                                          <p:spTgt spid="15"/>
                                        </p:tgtEl>
                                        <p:attrNameLst>
                                          <p:attrName>fill.type</p:attrName>
                                        </p:attrNameLst>
                                      </p:cBhvr>
                                      <p:to>
                                        <p:strVal val="solid"/>
                                      </p:to>
                                    </p:set>
                                    <p:set>
                                      <p:cBhvr>
                                        <p:cTn id="43"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7"/>
                                        </p:tgtEl>
                                        <p:attrNameLst>
                                          <p:attrName>fillcolor</p:attrName>
                                        </p:attrNameLst>
                                      </p:cBhvr>
                                      <p:to>
                                        <a:srgbClr val="C00000"/>
                                      </p:to>
                                    </p:animClr>
                                    <p:set>
                                      <p:cBhvr>
                                        <p:cTn id="49" dur="2000" fill="hold"/>
                                        <p:tgtEl>
                                          <p:spTgt spid="7"/>
                                        </p:tgtEl>
                                        <p:attrNameLst>
                                          <p:attrName>fill.type</p:attrName>
                                        </p:attrNameLst>
                                      </p:cBhvr>
                                      <p:to>
                                        <p:strVal val="solid"/>
                                      </p:to>
                                    </p:set>
                                    <p:set>
                                      <p:cBhvr>
                                        <p:cTn id="50"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3" grpId="0" animBg="1"/>
      <p:bldP spid="7" grpId="0" animBg="1"/>
      <p:bldP spid="1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LUYỆN TẬP</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681155" y="51230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130562" y="462242"/>
            <a:ext cx="762969" cy="1105752"/>
          </a:xfrm>
          <a:prstGeom prst="rect">
            <a:avLst/>
          </a:prstGeom>
        </p:spPr>
      </p:pic>
      <p:sp>
        <p:nvSpPr>
          <p:cNvPr id="3" name="Rounded Rectangle 2"/>
          <p:cNvSpPr/>
          <p:nvPr/>
        </p:nvSpPr>
        <p:spPr>
          <a:xfrm>
            <a:off x="758434" y="2511079"/>
            <a:ext cx="16764000" cy="3056865"/>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4000"/>
              <a:t>b. T đã tư vấn cho bạn đến vay tiền ở một quỹ tín dụng đen mình quen biết vì cho rằng đó là nơi vay tiền nhanh chóng, thủ tục vay đơn giản nhất, không phức tạp như vay ở ngân hàng.</a:t>
            </a:r>
            <a:endParaRPr lang="en-US" sz="4000"/>
          </a:p>
        </p:txBody>
      </p:sp>
      <p:sp>
        <p:nvSpPr>
          <p:cNvPr id="7" name="Round Diagonal Corner Rectangle 6"/>
          <p:cNvSpPr/>
          <p:nvPr/>
        </p:nvSpPr>
        <p:spPr>
          <a:xfrm>
            <a:off x="735397" y="6477740"/>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15" name="Round Diagonal Corner Rectangle 14"/>
          <p:cNvSpPr/>
          <p:nvPr/>
        </p:nvSpPr>
        <p:spPr>
          <a:xfrm>
            <a:off x="735397" y="8190667"/>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 </a:t>
            </a:r>
            <a:endParaRPr lang="en-US" sz="4500" b="1">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3595370" y="7325431"/>
            <a:ext cx="1066800" cy="59000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19439" y="6185021"/>
            <a:ext cx="12387650"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Vay tiền ở một quỹ tín dụng đen lãi suất rất cao.</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Kèm theo nhiều rủi ro khi không hoàn trả được lãi suất đúng hạn. </a:t>
            </a:r>
          </a:p>
        </p:txBody>
      </p:sp>
    </p:spTree>
    <p:extLst>
      <p:ext uri="{BB962C8B-B14F-4D97-AF65-F5344CB8AC3E}">
        <p14:creationId xmlns:p14="http://schemas.microsoft.com/office/powerpoint/2010/main" val="41293850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arn(inVertical)">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barn(inVertical)">
                                      <p:cBhvr>
                                        <p:cTn id="3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5"/>
                                        </p:tgtEl>
                                        <p:attrNameLst>
                                          <p:attrName>fillcolor</p:attrName>
                                        </p:attrNameLst>
                                      </p:cBhvr>
                                      <p:to>
                                        <a:srgbClr val="92D050"/>
                                      </p:to>
                                    </p:animClr>
                                    <p:set>
                                      <p:cBhvr>
                                        <p:cTn id="37" dur="2000" fill="hold"/>
                                        <p:tgtEl>
                                          <p:spTgt spid="15"/>
                                        </p:tgtEl>
                                        <p:attrNameLst>
                                          <p:attrName>fill.type</p:attrName>
                                        </p:attrNameLst>
                                      </p:cBhvr>
                                      <p:to>
                                        <p:strVal val="solid"/>
                                      </p:to>
                                    </p:set>
                                    <p:set>
                                      <p:cBhvr>
                                        <p:cTn id="3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7"/>
                                        </p:tgtEl>
                                        <p:attrNameLst>
                                          <p:attrName>fillcolor</p:attrName>
                                        </p:attrNameLst>
                                      </p:cBhvr>
                                      <p:to>
                                        <a:srgbClr val="C00000"/>
                                      </p:to>
                                    </p:animClr>
                                    <p:set>
                                      <p:cBhvr>
                                        <p:cTn id="44" dur="2000" fill="hold"/>
                                        <p:tgtEl>
                                          <p:spTgt spid="7"/>
                                        </p:tgtEl>
                                        <p:attrNameLst>
                                          <p:attrName>fill.type</p:attrName>
                                        </p:attrNameLst>
                                      </p:cBhvr>
                                      <p:to>
                                        <p:strVal val="solid"/>
                                      </p:to>
                                    </p:set>
                                    <p:set>
                                      <p:cBhvr>
                                        <p:cTn id="4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7" grpId="0" animBg="1"/>
      <p:bldP spid="1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LUYỆN TẬP</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681155" y="51230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130562" y="462242"/>
            <a:ext cx="762969" cy="1105752"/>
          </a:xfrm>
          <a:prstGeom prst="rect">
            <a:avLst/>
          </a:prstGeom>
        </p:spPr>
      </p:pic>
      <p:sp>
        <p:nvSpPr>
          <p:cNvPr id="3" name="Rounded Rectangle 2"/>
          <p:cNvSpPr/>
          <p:nvPr/>
        </p:nvSpPr>
        <p:spPr>
          <a:xfrm>
            <a:off x="758434" y="2511079"/>
            <a:ext cx="16764000" cy="3056865"/>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4000"/>
              <a:t>c. Bà Q vay ngân hàng 50 triệu đồng để đầu tư sản xuất. Do tình hình kinh doanh gặp khó khăn nên khi đến hạn phải trả nợ, bà đã đên ngân hàng, đề nghị gia hạn thêm 6 tháng nữa.</a:t>
            </a:r>
            <a:endParaRPr lang="en-US" sz="4000"/>
          </a:p>
        </p:txBody>
      </p:sp>
      <p:sp>
        <p:nvSpPr>
          <p:cNvPr id="7" name="Round Diagonal Corner Rectangle 6"/>
          <p:cNvSpPr/>
          <p:nvPr/>
        </p:nvSpPr>
        <p:spPr>
          <a:xfrm>
            <a:off x="735397" y="6477740"/>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15" name="Round Diagonal Corner Rectangle 14"/>
          <p:cNvSpPr/>
          <p:nvPr/>
        </p:nvSpPr>
        <p:spPr>
          <a:xfrm>
            <a:off x="758434" y="8200226"/>
            <a:ext cx="2483914" cy="1066800"/>
          </a:xfrm>
          <a:prstGeom prst="round2Diag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 </a:t>
            </a:r>
            <a:endParaRPr lang="en-US" sz="4500" b="1">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3595370" y="7325431"/>
            <a:ext cx="1066800" cy="59000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74989" y="6518773"/>
            <a:ext cx="12387650" cy="274825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smtClean="0">
                <a:cs typeface="Arial" panose="020B0604020202020204" pitchFamily="34" charset="0"/>
              </a:rPr>
              <a:t>Người </a:t>
            </a:r>
            <a:r>
              <a:rPr lang="vi-VN" sz="4000">
                <a:cs typeface="Arial" panose="020B0604020202020204" pitchFamily="34" charset="0"/>
              </a:rPr>
              <a:t>vay không được phép đề nghị gia hạn trả nợ </a:t>
            </a:r>
            <a:r>
              <a:rPr lang="vi-VN" sz="4000" smtClean="0">
                <a:cs typeface="Arial" panose="020B0604020202020204" pitchFamily="34" charset="0"/>
              </a:rPr>
              <a:t>mà</a:t>
            </a:r>
            <a:r>
              <a:rPr lang="en-US" sz="4000" smtClean="0">
                <a:cs typeface="Arial" panose="020B0604020202020204" pitchFamily="34" charset="0"/>
              </a:rPr>
              <a:t> </a:t>
            </a:r>
            <a:r>
              <a:rPr lang="vi-VN" sz="4000" smtClean="0">
                <a:cs typeface="Arial" panose="020B0604020202020204" pitchFamily="34" charset="0"/>
              </a:rPr>
              <a:t>phải </a:t>
            </a:r>
            <a:r>
              <a:rPr lang="vi-VN" sz="4000">
                <a:cs typeface="Arial" panose="020B0604020202020204" pitchFamily="34" charset="0"/>
              </a:rPr>
              <a:t>thực hiện đúng như cam kết theo hợp đồng vay.</a:t>
            </a:r>
          </a:p>
        </p:txBody>
      </p:sp>
    </p:spTree>
    <p:extLst>
      <p:ext uri="{BB962C8B-B14F-4D97-AF65-F5344CB8AC3E}">
        <p14:creationId xmlns:p14="http://schemas.microsoft.com/office/powerpoint/2010/main" val="830666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arn(inVertical)">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5"/>
                                        </p:tgtEl>
                                        <p:attrNameLst>
                                          <p:attrName>fillcolor</p:attrName>
                                        </p:attrNameLst>
                                      </p:cBhvr>
                                      <p:to>
                                        <a:srgbClr val="92D050"/>
                                      </p:to>
                                    </p:animClr>
                                    <p:set>
                                      <p:cBhvr>
                                        <p:cTn id="32" dur="2000" fill="hold"/>
                                        <p:tgtEl>
                                          <p:spTgt spid="15"/>
                                        </p:tgtEl>
                                        <p:attrNameLst>
                                          <p:attrName>fill.type</p:attrName>
                                        </p:attrNameLst>
                                      </p:cBhvr>
                                      <p:to>
                                        <p:strVal val="solid"/>
                                      </p:to>
                                    </p:set>
                                    <p:set>
                                      <p:cBhvr>
                                        <p:cTn id="33"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7"/>
                                        </p:tgtEl>
                                        <p:attrNameLst>
                                          <p:attrName>fillcolor</p:attrName>
                                        </p:attrNameLst>
                                      </p:cBhvr>
                                      <p:to>
                                        <a:srgbClr val="C00000"/>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7" grpId="0" animBg="1"/>
      <p:bldP spid="1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681155" y="51230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130562" y="462242"/>
            <a:ext cx="762969" cy="1105752"/>
          </a:xfrm>
          <a:prstGeom prst="rect">
            <a:avLst/>
          </a:prstGeom>
        </p:spPr>
      </p:pic>
      <p:sp>
        <p:nvSpPr>
          <p:cNvPr id="2" name="Rounded Rectangle 1"/>
          <p:cNvSpPr/>
          <p:nvPr/>
        </p:nvSpPr>
        <p:spPr>
          <a:xfrm>
            <a:off x="886355" y="3599887"/>
            <a:ext cx="16689402" cy="5403283"/>
          </a:xfrm>
          <a:prstGeom prst="roundRect">
            <a:avLst/>
          </a:prstGeom>
          <a:solidFill>
            <a:schemeClr val="accent3">
              <a:lumMod val="40000"/>
              <a:lumOff val="6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4000" smtClean="0">
                <a:solidFill>
                  <a:schemeClr val="tx1"/>
                </a:solidFill>
              </a:rPr>
              <a:t>Em </a:t>
            </a:r>
            <a:r>
              <a:rPr lang="vi-VN" sz="4000">
                <a:solidFill>
                  <a:schemeClr val="tx1"/>
                </a:solidFill>
              </a:rPr>
              <a:t>hãy tìm hiểu và viết bài về sự hỗ trợ của tín dụng đối với hoạt động sản xuất kinh doanh hay tiêu dùng trong đời sống xã hội và chia sẻ với các bạn.</a:t>
            </a:r>
          </a:p>
          <a:p>
            <a:pPr marL="742950" indent="-742950" algn="just">
              <a:lnSpc>
                <a:spcPct val="150000"/>
              </a:lnSpc>
              <a:buFont typeface="+mj-lt"/>
              <a:buAutoNum type="arabicPeriod"/>
            </a:pPr>
            <a:r>
              <a:rPr lang="vi-VN" sz="4000" smtClean="0">
                <a:solidFill>
                  <a:schemeClr val="tx1"/>
                </a:solidFill>
              </a:rPr>
              <a:t>Em </a:t>
            </a:r>
            <a:r>
              <a:rPr lang="vi-VN" sz="4000">
                <a:solidFill>
                  <a:schemeClr val="tx1"/>
                </a:solidFill>
              </a:rPr>
              <a:t>hãy viết một đoạn văn ngắn chia sẻ suy nghĩ của mình về nhận định: "Tín dụng là quan hệ vay mượn dựa trên chữ tín".</a:t>
            </a:r>
          </a:p>
        </p:txBody>
      </p:sp>
      <p:sp>
        <p:nvSpPr>
          <p:cNvPr id="4" name="TextBox 3"/>
          <p:cNvSpPr txBox="1"/>
          <p:nvPr/>
        </p:nvSpPr>
        <p:spPr>
          <a:xfrm>
            <a:off x="965858" y="2325015"/>
            <a:ext cx="145542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solidFill>
                  <a:srgbClr val="C00000"/>
                </a:solidFill>
                <a:latin typeface="Arial" panose="020B0604020202020204" pitchFamily="34" charset="0"/>
                <a:cs typeface="Arial" panose="020B0604020202020204" pitchFamily="34" charset="0"/>
              </a:rPr>
              <a:t>Chọn một trong hai đề sau đây để viết bài thu hoạch:</a:t>
            </a:r>
            <a:endParaRPr lang="en-US" sz="4000" b="1" i="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6389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6" name="TextBox 6"/>
          <p:cNvSpPr txBox="1"/>
          <p:nvPr/>
        </p:nvSpPr>
        <p:spPr>
          <a:xfrm>
            <a:off x="3989397" y="828675"/>
            <a:ext cx="10309207" cy="1098506"/>
          </a:xfrm>
          <a:prstGeom prst="rect">
            <a:avLst/>
          </a:prstGeom>
        </p:spPr>
        <p:txBody>
          <a:bodyPr lIns="0" tIns="0" rIns="0" bIns="0" rtlCol="0" anchor="t">
            <a:spAutoFit/>
          </a:bodyPr>
          <a:lstStyle/>
          <a:p>
            <a:pPr algn="ctr">
              <a:lnSpc>
                <a:spcPts val="9600"/>
              </a:lnSpc>
            </a:pPr>
            <a:r>
              <a:rPr lang="en-US" sz="6000" b="1" spc="200" smtClean="0">
                <a:latin typeface="Arial" panose="020B0604020202020204" pitchFamily="34" charset="0"/>
                <a:cs typeface="Arial" panose="020B0604020202020204" pitchFamily="34" charset="0"/>
              </a:rPr>
              <a:t>HƯỚNG DẪN VỀ NHÀ </a:t>
            </a:r>
            <a:endParaRPr lang="en-US" sz="6000" b="1" spc="20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247453" y="-997025"/>
            <a:ext cx="3419979" cy="408910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5252" y="-997025"/>
            <a:ext cx="3441469" cy="41148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5544">
            <a:off x="1104584" y="8309021"/>
            <a:ext cx="762969" cy="110575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729580">
            <a:off x="17278942" y="8705423"/>
            <a:ext cx="762969" cy="1105752"/>
          </a:xfrm>
          <a:prstGeom prst="rect">
            <a:avLst/>
          </a:prstGeom>
        </p:spPr>
      </p:pic>
      <p:grpSp>
        <p:nvGrpSpPr>
          <p:cNvPr id="13" name="Group 12"/>
          <p:cNvGrpSpPr/>
          <p:nvPr/>
        </p:nvGrpSpPr>
        <p:grpSpPr>
          <a:xfrm>
            <a:off x="2115584" y="2584224"/>
            <a:ext cx="13711363" cy="6140525"/>
            <a:chOff x="2288318" y="3092080"/>
            <a:chExt cx="13711363" cy="6140525"/>
          </a:xfrm>
        </p:grpSpPr>
        <p:grpSp>
          <p:nvGrpSpPr>
            <p:cNvPr id="2" name="Group 2"/>
            <p:cNvGrpSpPr/>
            <p:nvPr/>
          </p:nvGrpSpPr>
          <p:grpSpPr>
            <a:xfrm>
              <a:off x="2288318" y="3092080"/>
              <a:ext cx="13711363" cy="6140525"/>
              <a:chOff x="0" y="0"/>
              <a:chExt cx="1936933" cy="849323"/>
            </a:xfrm>
          </p:grpSpPr>
          <p:sp>
            <p:nvSpPr>
              <p:cNvPr id="3" name="Freeform 3"/>
              <p:cNvSpPr/>
              <p:nvPr/>
            </p:nvSpPr>
            <p:spPr>
              <a:xfrm>
                <a:off x="0" y="0"/>
                <a:ext cx="1936933" cy="849323"/>
              </a:xfrm>
              <a:custGeom>
                <a:avLst/>
                <a:gdLst/>
                <a:ahLst/>
                <a:cxnLst/>
                <a:rect l="l" t="t" r="r" b="b"/>
                <a:pathLst>
                  <a:path w="1936933" h="849323">
                    <a:moveTo>
                      <a:pt x="1812473" y="849323"/>
                    </a:moveTo>
                    <a:lnTo>
                      <a:pt x="124460" y="849323"/>
                    </a:lnTo>
                    <a:cubicBezTo>
                      <a:pt x="55880" y="849323"/>
                      <a:pt x="0" y="793443"/>
                      <a:pt x="0" y="724863"/>
                    </a:cubicBezTo>
                    <a:lnTo>
                      <a:pt x="0" y="124460"/>
                    </a:lnTo>
                    <a:cubicBezTo>
                      <a:pt x="0" y="55880"/>
                      <a:pt x="55880" y="0"/>
                      <a:pt x="124460" y="0"/>
                    </a:cubicBezTo>
                    <a:lnTo>
                      <a:pt x="1812473" y="0"/>
                    </a:lnTo>
                    <a:cubicBezTo>
                      <a:pt x="1881053" y="0"/>
                      <a:pt x="1936933" y="55880"/>
                      <a:pt x="1936933" y="124460"/>
                    </a:cubicBezTo>
                    <a:lnTo>
                      <a:pt x="1936933" y="724863"/>
                    </a:lnTo>
                    <a:cubicBezTo>
                      <a:pt x="1936933" y="793443"/>
                      <a:pt x="1881053" y="849323"/>
                      <a:pt x="1812473" y="849323"/>
                    </a:cubicBezTo>
                    <a:close/>
                  </a:path>
                </a:pathLst>
              </a:custGeom>
              <a:solidFill>
                <a:srgbClr val="52360D"/>
              </a:solidFill>
            </p:spPr>
          </p:sp>
        </p:grpSp>
        <p:sp>
          <p:nvSpPr>
            <p:cNvPr id="12" name="Rounded Rectangle 11"/>
            <p:cNvSpPr/>
            <p:nvPr/>
          </p:nvSpPr>
          <p:spPr>
            <a:xfrm>
              <a:off x="3009899" y="3771900"/>
              <a:ext cx="12268200" cy="48146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ü"/>
              </a:pPr>
              <a:r>
                <a:rPr lang="en-US" sz="4000" smtClean="0">
                  <a:solidFill>
                    <a:schemeClr val="tx1"/>
                  </a:solidFill>
                  <a:latin typeface="Arial" panose="020B0604020202020204" pitchFamily="34" charset="0"/>
                  <a:cs typeface="Arial" panose="020B0604020202020204" pitchFamily="34" charset="0"/>
                </a:rPr>
                <a:t>Ôn tập lại nội dung kiến thức đã học</a:t>
              </a:r>
              <a:endParaRPr lang="vi-VN" sz="40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vi-VN" sz="4000" smtClean="0">
                  <a:solidFill>
                    <a:schemeClr val="tx1"/>
                  </a:solidFill>
                  <a:latin typeface="Arial" panose="020B0604020202020204" pitchFamily="34" charset="0"/>
                  <a:cs typeface="Arial" panose="020B0604020202020204" pitchFamily="34" charset="0"/>
                </a:rPr>
                <a:t>Làm </a:t>
              </a:r>
              <a:r>
                <a:rPr lang="vi-VN" sz="4000">
                  <a:solidFill>
                    <a:schemeClr val="tx1"/>
                  </a:solidFill>
                  <a:latin typeface="Arial" panose="020B0604020202020204" pitchFamily="34" charset="0"/>
                  <a:cs typeface="Arial" panose="020B0604020202020204" pitchFamily="34" charset="0"/>
                </a:rPr>
                <a:t>bài tập Bài 8 – Sách bài tập Giáo dục kinh tế &amp; pháp luật </a:t>
              </a:r>
              <a:r>
                <a:rPr lang="vi-VN" sz="4000" smtClean="0">
                  <a:solidFill>
                    <a:schemeClr val="tx1"/>
                  </a:solidFill>
                  <a:latin typeface="Arial" panose="020B0604020202020204" pitchFamily="34" charset="0"/>
                  <a:cs typeface="Arial" panose="020B0604020202020204" pitchFamily="34" charset="0"/>
                </a:rPr>
                <a:t>10</a:t>
              </a:r>
              <a:endParaRPr lang="vi-VN" sz="40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vi-VN" sz="4000" smtClean="0">
                  <a:solidFill>
                    <a:schemeClr val="tx1"/>
                  </a:solidFill>
                  <a:latin typeface="Arial" panose="020B0604020202020204" pitchFamily="34" charset="0"/>
                  <a:cs typeface="Arial" panose="020B0604020202020204" pitchFamily="34" charset="0"/>
                </a:rPr>
                <a:t>Đọc </a:t>
              </a:r>
              <a:r>
                <a:rPr lang="vi-VN" sz="4000">
                  <a:solidFill>
                    <a:schemeClr val="tx1"/>
                  </a:solidFill>
                  <a:latin typeface="Arial" panose="020B0604020202020204" pitchFamily="34" charset="0"/>
                  <a:cs typeface="Arial" panose="020B0604020202020204" pitchFamily="34" charset="0"/>
                </a:rPr>
                <a:t>và tìm hiểu trước </a:t>
              </a:r>
              <a:r>
                <a:rPr lang="vi-VN" sz="4000" b="1" i="1">
                  <a:solidFill>
                    <a:schemeClr val="tx1"/>
                  </a:solidFill>
                  <a:latin typeface="Arial" panose="020B0604020202020204" pitchFamily="34" charset="0"/>
                  <a:cs typeface="Arial" panose="020B0604020202020204" pitchFamily="34" charset="0"/>
                </a:rPr>
                <a:t>Bài 9: Dịch vụ tín </a:t>
              </a:r>
              <a:r>
                <a:rPr lang="vi-VN" sz="4000" b="1" i="1" smtClean="0">
                  <a:solidFill>
                    <a:schemeClr val="tx1"/>
                  </a:solidFill>
                  <a:latin typeface="Arial" panose="020B0604020202020204" pitchFamily="34" charset="0"/>
                  <a:cs typeface="Arial" panose="020B0604020202020204" pitchFamily="34" charset="0"/>
                </a:rPr>
                <a:t>dụng</a:t>
              </a:r>
              <a:endParaRPr lang="vi-VN" sz="4000" b="1" i="1">
                <a:solidFill>
                  <a:schemeClr val="tx1"/>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5190129" y="7726680"/>
            <a:ext cx="7315200" cy="25603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12" name="Rectangle 11"/>
          <p:cNvSpPr/>
          <p:nvPr/>
        </p:nvSpPr>
        <p:spPr>
          <a:xfrm>
            <a:off x="-1" y="3221302"/>
            <a:ext cx="18288001" cy="436059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1427" y="-893498"/>
            <a:ext cx="3903916"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720599" y="-1219869"/>
            <a:ext cx="3441469"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560912">
            <a:off x="15696808" y="7028002"/>
            <a:ext cx="39039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109555">
            <a:off x="288929" y="9092518"/>
            <a:ext cx="762969" cy="1105752"/>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906957">
            <a:off x="13997039" y="284654"/>
            <a:ext cx="762969" cy="1105752"/>
          </a:xfrm>
          <a:prstGeom prst="rect">
            <a:avLst/>
          </a:prstGeom>
        </p:spPr>
      </p:pic>
      <p:sp>
        <p:nvSpPr>
          <p:cNvPr id="13" name="TextBox 12"/>
          <p:cNvSpPr txBox="1"/>
          <p:nvPr/>
        </p:nvSpPr>
        <p:spPr>
          <a:xfrm>
            <a:off x="1904999" y="3796097"/>
            <a:ext cx="14478000" cy="3416320"/>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LẮNG NGHE BÀI GIẢNG!</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824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1427" y="-893498"/>
            <a:ext cx="3903916"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720599" y="-1219869"/>
            <a:ext cx="3441469" cy="41148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560912">
            <a:off x="15696808" y="7028002"/>
            <a:ext cx="39039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109555">
            <a:off x="288929" y="9092518"/>
            <a:ext cx="762969" cy="1105752"/>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906957">
            <a:off x="13997039" y="284654"/>
            <a:ext cx="762969" cy="1105752"/>
          </a:xfrm>
          <a:prstGeom prst="rect">
            <a:avLst/>
          </a:prstGeom>
        </p:spPr>
      </p:pic>
      <p:pic>
        <p:nvPicPr>
          <p:cNvPr id="10"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4881662" y="7198538"/>
            <a:ext cx="8824177" cy="3088462"/>
          </a:xfrm>
          <a:prstGeom prst="rect">
            <a:avLst/>
          </a:prstGeom>
        </p:spPr>
      </p:pic>
      <p:sp>
        <p:nvSpPr>
          <p:cNvPr id="2" name="TextBox 1"/>
          <p:cNvSpPr txBox="1"/>
          <p:nvPr/>
        </p:nvSpPr>
        <p:spPr>
          <a:xfrm>
            <a:off x="1597550" y="2575166"/>
            <a:ext cx="15392400" cy="3211007"/>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BÀI 8: TÍN DỤNG VÀ VAI TRÒ </a:t>
            </a:r>
            <a:endParaRPr lang="en-US" sz="7200" b="1" smtClean="0">
              <a:latin typeface="Arial" panose="020B0604020202020204" pitchFamily="34" charset="0"/>
              <a:cs typeface="Arial" panose="020B0604020202020204" pitchFamily="34" charset="0"/>
            </a:endParaRPr>
          </a:p>
          <a:p>
            <a:pPr algn="ctr">
              <a:lnSpc>
                <a:spcPct val="150000"/>
              </a:lnSpc>
            </a:pPr>
            <a:r>
              <a:rPr lang="en-US" sz="7200" b="1" smtClean="0">
                <a:latin typeface="Arial" panose="020B0604020202020204" pitchFamily="34" charset="0"/>
                <a:cs typeface="Arial" panose="020B0604020202020204" pitchFamily="34" charset="0"/>
              </a:rPr>
              <a:t>CỦA </a:t>
            </a:r>
            <a:r>
              <a:rPr lang="en-US" sz="7200" b="1">
                <a:latin typeface="Arial" panose="020B0604020202020204" pitchFamily="34" charset="0"/>
                <a:cs typeface="Arial" panose="020B0604020202020204" pitchFamily="34" charset="0"/>
              </a:rPr>
              <a:t>TÍN DỤNG TRONG ĐỜI SỐNG</a:t>
            </a:r>
          </a:p>
        </p:txBody>
      </p:sp>
      <p:pic>
        <p:nvPicPr>
          <p:cNvPr id="4" name="Picture 3"/>
          <p:cNvPicPr>
            <a:picLocks noChangeAspect="1"/>
          </p:cNvPicPr>
          <p:nvPr/>
        </p:nvPicPr>
        <p:blipFill>
          <a:blip r:embed="rId27"/>
          <a:stretch>
            <a:fillRect/>
          </a:stretch>
        </p:blipFill>
        <p:spPr>
          <a:xfrm>
            <a:off x="783465" y="854409"/>
            <a:ext cx="1219200" cy="1219200"/>
          </a:xfrm>
          <a:prstGeom prst="rect">
            <a:avLst/>
          </a:prstGeom>
        </p:spPr>
      </p:pic>
      <p:pic>
        <p:nvPicPr>
          <p:cNvPr id="1026" name="Picture 2" descr="Money bag "/>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211032" y="7963851"/>
            <a:ext cx="1557835" cy="155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321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3629" y="2712720"/>
            <a:ext cx="5114901" cy="99758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1427" y="-893498"/>
            <a:ext cx="3903916"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73312" y="2712720"/>
            <a:ext cx="5169314" cy="997587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900471" y="-1106144"/>
            <a:ext cx="2948401" cy="3525262"/>
          </a:xfrm>
          <a:prstGeom prst="rect">
            <a:avLst/>
          </a:prstGeom>
        </p:spPr>
      </p:pic>
      <p:sp>
        <p:nvSpPr>
          <p:cNvPr id="6" name="TextBox 6"/>
          <p:cNvSpPr txBox="1"/>
          <p:nvPr/>
        </p:nvSpPr>
        <p:spPr>
          <a:xfrm>
            <a:off x="6790581" y="1587869"/>
            <a:ext cx="11487259" cy="461665"/>
          </a:xfrm>
          <a:prstGeom prst="rect">
            <a:avLst/>
          </a:prstGeom>
        </p:spPr>
        <p:txBody>
          <a:bodyPr wrap="square" lIns="0" tIns="0" rIns="0" bIns="0" rtlCol="0" anchor="t">
            <a:spAutoFit/>
          </a:bodyPr>
          <a:lstStyle/>
          <a:p>
            <a:pPr algn="ctr">
              <a:lnSpc>
                <a:spcPts val="3638"/>
              </a:lnSpc>
            </a:pPr>
            <a:r>
              <a:rPr lang="en-US" sz="6000" b="1" smtClean="0">
                <a:latin typeface="Arial" panose="020B0604020202020204" pitchFamily="34" charset="0"/>
                <a:cs typeface="Arial" panose="020B0604020202020204" pitchFamily="34" charset="0"/>
              </a:rPr>
              <a:t>NỘI DUNG BÀI HỌC</a:t>
            </a:r>
            <a:endParaRPr lang="en-US" sz="6000" b="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560912">
            <a:off x="15696808" y="7028002"/>
            <a:ext cx="39039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109555">
            <a:off x="7655623" y="745217"/>
            <a:ext cx="762969" cy="1105752"/>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906957">
            <a:off x="8397012" y="8456478"/>
            <a:ext cx="762969" cy="1105752"/>
          </a:xfrm>
          <a:prstGeom prst="rect">
            <a:avLst/>
          </a:prstGeom>
        </p:spPr>
      </p:pic>
      <p:sp>
        <p:nvSpPr>
          <p:cNvPr id="12" name="TextBox 11"/>
          <p:cNvSpPr txBox="1"/>
          <p:nvPr/>
        </p:nvSpPr>
        <p:spPr>
          <a:xfrm>
            <a:off x="9314852" y="6145290"/>
            <a:ext cx="6057228" cy="1131079"/>
          </a:xfrm>
          <a:prstGeom prst="rect">
            <a:avLst/>
          </a:prstGeom>
          <a:noFill/>
        </p:spPr>
        <p:txBody>
          <a:bodyPr wrap="square" rtlCol="0">
            <a:spAutoFit/>
          </a:bodyPr>
          <a:lstStyle/>
          <a:p>
            <a:pPr>
              <a:lnSpc>
                <a:spcPct val="150000"/>
              </a:lnSpc>
            </a:pPr>
            <a:r>
              <a:rPr lang="en-US" sz="4500" b="1" smtClean="0">
                <a:latin typeface="Arial" panose="020B0604020202020204" pitchFamily="34" charset="0"/>
                <a:cs typeface="Arial" panose="020B0604020202020204" pitchFamily="34" charset="0"/>
              </a:rPr>
              <a:t>Vai  trò của tín dụng </a:t>
            </a:r>
          </a:p>
        </p:txBody>
      </p:sp>
      <p:sp>
        <p:nvSpPr>
          <p:cNvPr id="13" name="Oval 12"/>
          <p:cNvSpPr/>
          <p:nvPr/>
        </p:nvSpPr>
        <p:spPr>
          <a:xfrm>
            <a:off x="6488051" y="3309284"/>
            <a:ext cx="1219200" cy="1143000"/>
          </a:xfrm>
          <a:prstGeom prst="ellipse">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7686931" y="6133369"/>
            <a:ext cx="1219200" cy="1143000"/>
          </a:xfrm>
          <a:prstGeom prst="ellipse">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sp>
        <p:nvSpPr>
          <p:cNvPr id="15" name="Rectangle 14"/>
          <p:cNvSpPr/>
          <p:nvPr/>
        </p:nvSpPr>
        <p:spPr>
          <a:xfrm>
            <a:off x="8037107" y="3350500"/>
            <a:ext cx="10986554" cy="1002710"/>
          </a:xfrm>
          <a:prstGeom prst="rect">
            <a:avLst/>
          </a:prstGeom>
        </p:spPr>
        <p:txBody>
          <a:bodyPr wrap="square">
            <a:spAutoFit/>
          </a:bodyPr>
          <a:lstStyle/>
          <a:p>
            <a:pPr lvl="0">
              <a:lnSpc>
                <a:spcPct val="150000"/>
              </a:lnSpc>
            </a:pPr>
            <a:r>
              <a:rPr lang="en-US" sz="4500" b="1">
                <a:solidFill>
                  <a:prstClr val="black"/>
                </a:solidFill>
                <a:latin typeface="Arial" panose="020B0604020202020204" pitchFamily="34" charset="0"/>
                <a:cs typeface="Arial" panose="020B0604020202020204" pitchFamily="34" charset="0"/>
              </a:rPr>
              <a:t>Khái </a:t>
            </a:r>
            <a:r>
              <a:rPr lang="en-US" sz="4500" b="1" smtClean="0">
                <a:solidFill>
                  <a:prstClr val="black"/>
                </a:solidFill>
                <a:latin typeface="Arial" panose="020B0604020202020204" pitchFamily="34" charset="0"/>
                <a:cs typeface="Arial" panose="020B0604020202020204" pitchFamily="34" charset="0"/>
              </a:rPr>
              <a:t>niệm </a:t>
            </a:r>
            <a:r>
              <a:rPr lang="en-US" sz="4500" b="1">
                <a:solidFill>
                  <a:prstClr val="black"/>
                </a:solidFill>
                <a:latin typeface="Arial" panose="020B0604020202020204" pitchFamily="34" charset="0"/>
                <a:cs typeface="Arial" panose="020B0604020202020204" pitchFamily="34" charset="0"/>
              </a:rPr>
              <a:t>và đặc điểm của tín dụng</a:t>
            </a:r>
          </a:p>
        </p:txBody>
      </p:sp>
      <p:pic>
        <p:nvPicPr>
          <p:cNvPr id="16"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006384" y="7700655"/>
            <a:ext cx="3048000" cy="2358390"/>
          </a:xfrm>
          <a:prstGeom prst="rect">
            <a:avLst/>
          </a:prstGeom>
        </p:spPr>
      </p:pic>
    </p:spTree>
    <p:extLst>
      <p:ext uri="{BB962C8B-B14F-4D97-AF65-F5344CB8AC3E}">
        <p14:creationId xmlns:p14="http://schemas.microsoft.com/office/powerpoint/2010/main" val="3047864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560706" y="4802603"/>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694076" y="2733566"/>
            <a:ext cx="762969" cy="1105752"/>
          </a:xfrm>
          <a:prstGeom prst="rect">
            <a:avLst/>
          </a:prstGeom>
        </p:spPr>
      </p:pic>
      <p:sp>
        <p:nvSpPr>
          <p:cNvPr id="48" name="TextBox 47"/>
          <p:cNvSpPr txBox="1"/>
          <p:nvPr/>
        </p:nvSpPr>
        <p:spPr>
          <a:xfrm>
            <a:off x="10210800" y="2602572"/>
            <a:ext cx="7598888" cy="5209937"/>
          </a:xfrm>
          <a:prstGeom prst="wedgeRoundRectCallout">
            <a:avLst>
              <a:gd name="adj1" fmla="val -43830"/>
              <a:gd name="adj2" fmla="val 54310"/>
              <a:gd name="adj3" fmla="val 16667"/>
            </a:avLst>
          </a:prstGeom>
          <a:solidFill>
            <a:schemeClr val="accent3">
              <a:lumMod val="40000"/>
              <a:lumOff val="60000"/>
            </a:schemeClr>
          </a:solidFill>
          <a:ln>
            <a:solidFill>
              <a:schemeClr val="accent3">
                <a:lumMod val="75000"/>
              </a:schemeClr>
            </a:solidFill>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Tín dụng xuất hiện cùng với sự xuất hiện của tiền tệ và quan hệ trao đổi hàng hóa nhằm đáp ứng nhu cầu điều hòa vốn trong xã hội.</a:t>
            </a:r>
          </a:p>
        </p:txBody>
      </p:sp>
      <p:pic>
        <p:nvPicPr>
          <p:cNvPr id="3074" name="Picture 2" descr="Tín dụng là gì? Vai trò của tín dụng đối với nền kinh tế"/>
          <p:cNvPicPr>
            <a:picLocks noChangeAspect="1" noChangeArrowheads="1"/>
          </p:cNvPicPr>
          <p:nvPr/>
        </p:nvPicPr>
        <p:blipFill rotWithShape="1">
          <a:blip r:embed="rId15">
            <a:extLst>
              <a:ext uri="{28A0092B-C50C-407E-A947-70E740481C1C}">
                <a14:useLocalDpi xmlns:a14="http://schemas.microsoft.com/office/drawing/2010/main" val="0"/>
              </a:ext>
            </a:extLst>
          </a:blip>
          <a:srcRect t="13543"/>
          <a:stretch/>
        </p:blipFill>
        <p:spPr bwMode="auto">
          <a:xfrm>
            <a:off x="228600" y="5207540"/>
            <a:ext cx="9753600" cy="4603401"/>
          </a:xfrm>
          <a:prstGeom prst="roundRect">
            <a:avLst/>
          </a:prstGeom>
          <a:noFill/>
          <a:extLst>
            <a:ext uri="{909E8E84-426E-40DD-AFC4-6F175D3DCCD1}">
              <a14:hiddenFill xmlns:a14="http://schemas.microsoft.com/office/drawing/2010/main">
                <a:solidFill>
                  <a:srgbClr val="FFFFFF"/>
                </a:solidFill>
              </a14:hiddenFill>
            </a:ext>
          </a:extLst>
        </p:spPr>
      </p:pic>
      <p:sp>
        <p:nvSpPr>
          <p:cNvPr id="2" name="Flowchart: Terminator 1"/>
          <p:cNvSpPr/>
          <p:nvPr/>
        </p:nvSpPr>
        <p:spPr>
          <a:xfrm>
            <a:off x="1394364" y="3408572"/>
            <a:ext cx="7451380" cy="1178613"/>
          </a:xfrm>
          <a:prstGeom prst="flowChartTerminator">
            <a:avLst/>
          </a:prstGeom>
          <a:solidFill>
            <a:schemeClr val="accent2">
              <a:lumMod val="40000"/>
              <a:lumOff val="6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Sự xuất hiện của tín dụng</a:t>
            </a:r>
            <a:endParaRPr lang="en-US" sz="4000" b="1" i="1">
              <a:solidFill>
                <a:schemeClr val="tx1"/>
              </a:solidFill>
              <a:latin typeface="Arial" panose="020B0604020202020204" pitchFamily="34" charset="0"/>
              <a:cs typeface="Arial" panose="020B0604020202020204" pitchFamily="34" charset="0"/>
            </a:endParaRPr>
          </a:p>
        </p:txBody>
      </p:sp>
      <p:pic>
        <p:nvPicPr>
          <p:cNvPr id="3076" name="Picture 4" descr="Coins stack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34120" y="7779489"/>
            <a:ext cx="2209875" cy="220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0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3" name="Pentagon 2"/>
          <p:cNvSpPr/>
          <p:nvPr/>
        </p:nvSpPr>
        <p:spPr>
          <a:xfrm>
            <a:off x="0" y="2177633"/>
            <a:ext cx="5791200" cy="1044276"/>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 đôi </a:t>
            </a:r>
            <a:endParaRPr lang="en-US" sz="4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872750" y="3469497"/>
            <a:ext cx="16069440" cy="707886"/>
          </a:xfrm>
          <a:prstGeom prst="rect">
            <a:avLst/>
          </a:prstGeom>
        </p:spPr>
        <p:txBody>
          <a:bodyPr wrap="square">
            <a:spAutoFit/>
          </a:bodyPr>
          <a:lstStyle/>
          <a:p>
            <a:pPr marL="571500" indent="-571500">
              <a:buFont typeface="Wingdings" panose="05000000000000000000" pitchFamily="2" charset="2"/>
              <a:buChar char="Ø"/>
            </a:pPr>
            <a:r>
              <a:rPr lang="vi-VN" sz="4000" i="1" smtClean="0">
                <a:solidFill>
                  <a:srgbClr val="C00000"/>
                </a:solidFill>
              </a:rPr>
              <a:t>Đọc </a:t>
            </a:r>
            <a:r>
              <a:rPr lang="vi-VN" sz="4000" i="1">
                <a:solidFill>
                  <a:srgbClr val="C00000"/>
                </a:solidFill>
              </a:rPr>
              <a:t>trường hợp SGK tr.48 đưa ra và trả lời câu hỏi:</a:t>
            </a:r>
            <a:endParaRPr lang="en-US" sz="4000" i="1">
              <a:solidFill>
                <a:srgbClr val="C00000"/>
              </a:solidFill>
            </a:endParaRPr>
          </a:p>
        </p:txBody>
      </p:sp>
      <p:pic>
        <p:nvPicPr>
          <p:cNvPr id="14"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1926061" y="4541028"/>
            <a:ext cx="5461389" cy="5562526"/>
          </a:xfrm>
          <a:prstGeom prst="rect">
            <a:avLst/>
          </a:prstGeom>
        </p:spPr>
      </p:pic>
      <p:sp>
        <p:nvSpPr>
          <p:cNvPr id="5" name="Rounded Rectangle 4"/>
          <p:cNvSpPr/>
          <p:nvPr/>
        </p:nvSpPr>
        <p:spPr>
          <a:xfrm>
            <a:off x="526574" y="4572097"/>
            <a:ext cx="11053310" cy="5168093"/>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lnSpc>
                <a:spcPct val="150000"/>
              </a:lnSpc>
              <a:buFont typeface="Wingdings" panose="05000000000000000000" pitchFamily="2" charset="2"/>
              <a:buChar char="§"/>
            </a:pPr>
            <a:r>
              <a:rPr lang="vi-VN" sz="3500" smtClean="0">
                <a:solidFill>
                  <a:schemeClr val="tx1"/>
                </a:solidFill>
              </a:rPr>
              <a:t>Nội </a:t>
            </a:r>
            <a:r>
              <a:rPr lang="vi-VN" sz="3500">
                <a:solidFill>
                  <a:schemeClr val="tx1"/>
                </a:solidFill>
              </a:rPr>
              <a:t>dung quan hệ vay mượn giữa anh A và ngân hàng là gì? Căn cứ vào những điều gì để ngân hàng quyết định cho anh A vay tiền?</a:t>
            </a:r>
          </a:p>
          <a:p>
            <a:pPr marL="457200" indent="-457200" algn="just">
              <a:lnSpc>
                <a:spcPct val="150000"/>
              </a:lnSpc>
              <a:buFont typeface="Wingdings" panose="05000000000000000000" pitchFamily="2" charset="2"/>
              <a:buChar char="§"/>
            </a:pPr>
            <a:r>
              <a:rPr lang="vi-VN" sz="3500" smtClean="0">
                <a:solidFill>
                  <a:schemeClr val="tx1"/>
                </a:solidFill>
              </a:rPr>
              <a:t>Trong </a:t>
            </a:r>
            <a:r>
              <a:rPr lang="vi-VN" sz="3500">
                <a:solidFill>
                  <a:schemeClr val="tx1"/>
                </a:solidFill>
              </a:rPr>
              <a:t>hợp đồng vay tiền, anh A cam kết phải hoàn trả lại ngân hàng với nội dung như thế nào? Việc hoàn trả này có bắt buộc không? Vì sao?</a:t>
            </a:r>
          </a:p>
        </p:txBody>
      </p:sp>
    </p:spTree>
    <p:extLst>
      <p:ext uri="{BB962C8B-B14F-4D97-AF65-F5344CB8AC3E}">
        <p14:creationId xmlns:p14="http://schemas.microsoft.com/office/powerpoint/2010/main" val="4061787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pic>
        <p:nvPicPr>
          <p:cNvPr id="11" name="Picture 2" descr="Right arr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167" y="4786481"/>
            <a:ext cx="2522014" cy="207460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984495" y="2788217"/>
            <a:ext cx="6016234" cy="1821883"/>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Anh A muốn thực hiện dự án trồng rau sạch</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0363200" y="2793217"/>
            <a:ext cx="6016234" cy="1821883"/>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Anh A có uy tín, có khả năng hoàn lại nợ</a:t>
            </a:r>
            <a:endParaRPr lang="en-US" sz="4000">
              <a:solidFill>
                <a:schemeClr val="tx1"/>
              </a:solidFill>
              <a:latin typeface="Arial" panose="020B0604020202020204" pitchFamily="34" charset="0"/>
              <a:cs typeface="Arial" panose="020B0604020202020204" pitchFamily="34" charset="0"/>
            </a:endParaRPr>
          </a:p>
        </p:txBody>
      </p:sp>
      <p:pic>
        <p:nvPicPr>
          <p:cNvPr id="4098" name="Picture 2" descr="Plus, positive, add, mathematical symbol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30834" y="3089557"/>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45747" y="5469840"/>
            <a:ext cx="14499253" cy="707886"/>
          </a:xfrm>
          <a:prstGeom prst="rect">
            <a:avLst/>
          </a:prstGeom>
          <a:noFill/>
        </p:spPr>
        <p:txBody>
          <a:bodyPr wrap="square" rtlCol="0">
            <a:spAutoFit/>
          </a:bodyPr>
          <a:lstStyle/>
          <a:p>
            <a:r>
              <a:rPr lang="en-US" sz="4000" b="1" i="1" smtClean="0">
                <a:solidFill>
                  <a:srgbClr val="C00000"/>
                </a:solidFill>
                <a:latin typeface="Arial" panose="020B0604020202020204" pitchFamily="34" charset="0"/>
                <a:cs typeface="Arial" panose="020B0604020202020204" pitchFamily="34" charset="0"/>
              </a:rPr>
              <a:t>Ngân hàng đã đồng ý cho anh A vay vốn với lãi suất ưu đãi </a:t>
            </a:r>
            <a:endParaRPr lang="en-US" sz="4000" b="1" i="1">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873642" y="6815251"/>
            <a:ext cx="16533584" cy="2748253"/>
          </a:xfrm>
          <a:prstGeom prst="rect">
            <a:avLst/>
          </a:prstGeom>
          <a:noFill/>
        </p:spPr>
        <p:txBody>
          <a:bodyPr wrap="square" rtlCol="0">
            <a:spAutoFit/>
          </a:bodyPr>
          <a:lstStyle/>
          <a:p>
            <a:pPr>
              <a:lnSpc>
                <a:spcPct val="150000"/>
              </a:lnSpc>
            </a:pPr>
            <a:r>
              <a:rPr lang="en-US" sz="4000" i="1" smtClean="0">
                <a:latin typeface="Arial" panose="020B0604020202020204" pitchFamily="34" charset="0"/>
                <a:cs typeface="Arial" panose="020B0604020202020204" pitchFamily="34" charset="0"/>
              </a:rPr>
              <a:t>Trước khi giao tiền cho một người muốn vay vốn, ngân hang sẽ kiểm tra lịch sử giao dịch của cá nhân này tại ngân hàng, xem xét đến khả năng hoàn lại nợ,.. Để tránh được rủi ro thất thoát tiền. </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139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sp>
        <p:nvSpPr>
          <p:cNvPr id="7" name="TextBox 6"/>
          <p:cNvSpPr txBox="1"/>
          <p:nvPr/>
        </p:nvSpPr>
        <p:spPr>
          <a:xfrm>
            <a:off x="0" y="2280385"/>
            <a:ext cx="9032119" cy="901593"/>
          </a:xfrm>
          <a:prstGeom prst="homePlate">
            <a:avLst/>
          </a:prstGeom>
          <a:solidFill>
            <a:schemeClr val="accent1">
              <a:lumMod val="40000"/>
              <a:lumOff val="60000"/>
            </a:schemeClr>
          </a:solidFill>
        </p:spPr>
        <p:txBody>
          <a:bodyPr wrap="square" rtlCol="0">
            <a:spAutoFit/>
          </a:bodyPr>
          <a:lstStyle/>
          <a:p>
            <a:pPr>
              <a:lnSpc>
                <a:spcPct val="150000"/>
              </a:lnSpc>
            </a:pPr>
            <a:r>
              <a:rPr lang="en-US" sz="4000" b="1" i="1" smtClean="0">
                <a:latin typeface="Arial" panose="020B0604020202020204" pitchFamily="34" charset="0"/>
                <a:cs typeface="Arial" panose="020B0604020202020204" pitchFamily="34" charset="0"/>
              </a:rPr>
              <a:t>Hợp đồng giữa ngân hàng và anh A </a:t>
            </a:r>
            <a:endParaRPr lang="en-US" sz="4000" b="1" i="1">
              <a:latin typeface="Arial" panose="020B0604020202020204" pitchFamily="34" charset="0"/>
              <a:cs typeface="Arial" panose="020B0604020202020204" pitchFamily="34" charset="0"/>
            </a:endParaRPr>
          </a:p>
        </p:txBody>
      </p:sp>
      <p:sp>
        <p:nvSpPr>
          <p:cNvPr id="4" name="Flowchart: Terminator 3"/>
          <p:cNvSpPr/>
          <p:nvPr/>
        </p:nvSpPr>
        <p:spPr>
          <a:xfrm>
            <a:off x="3063240" y="4351568"/>
            <a:ext cx="11384036" cy="987515"/>
          </a:xfrm>
          <a:prstGeom prst="flowChartTerminator">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Anh A phải cam kết trả đủ tiền vốn vay </a:t>
            </a:r>
            <a:endParaRPr lang="en-US" sz="4000">
              <a:solidFill>
                <a:schemeClr val="tx1"/>
              </a:solidFill>
              <a:latin typeface="Arial" panose="020B0604020202020204" pitchFamily="34" charset="0"/>
              <a:cs typeface="Arial" panose="020B0604020202020204" pitchFamily="34" charset="0"/>
            </a:endParaRPr>
          </a:p>
        </p:txBody>
      </p:sp>
      <p:sp>
        <p:nvSpPr>
          <p:cNvPr id="15" name="Flowchart: Terminator 14"/>
          <p:cNvSpPr/>
          <p:nvPr/>
        </p:nvSpPr>
        <p:spPr>
          <a:xfrm>
            <a:off x="3048000" y="6307419"/>
            <a:ext cx="11384036" cy="987515"/>
          </a:xfrm>
          <a:prstGeom prst="flowChartTerminator">
            <a:avLst/>
          </a:prstGeom>
          <a:solidFill>
            <a:schemeClr val="accent2">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Hoàn lại đầy đủ tiền lãi đúng kì hạn</a:t>
            </a:r>
            <a:endParaRPr lang="en-US" sz="4000">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228600" y="8191500"/>
            <a:ext cx="1371600" cy="914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20055" y="7764874"/>
            <a:ext cx="14850535" cy="1839606"/>
          </a:xfrm>
          <a:prstGeom prst="rect">
            <a:avLst/>
          </a:prstGeom>
        </p:spPr>
        <p:txBody>
          <a:bodyPr wrap="square">
            <a:spAutoFit/>
          </a:bodyPr>
          <a:lstStyle/>
          <a:p>
            <a:pPr algn="just">
              <a:lnSpc>
                <a:spcPct val="150000"/>
              </a:lnSpc>
            </a:pPr>
            <a:r>
              <a:rPr lang="vi-VN" sz="4000"/>
              <a:t>Việc hoàn trả này là bắt buộc vì nếu không ngân hàng sẽ không thu hồi được tiền vay và bị thua lỗ.</a:t>
            </a:r>
            <a:endParaRPr lang="en-US" sz="4000"/>
          </a:p>
        </p:txBody>
      </p:sp>
    </p:spTree>
    <p:extLst>
      <p:ext uri="{BB962C8B-B14F-4D97-AF65-F5344CB8AC3E}">
        <p14:creationId xmlns:p14="http://schemas.microsoft.com/office/powerpoint/2010/main" val="32490312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5"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a:off x="14820508" y="-1452033"/>
            <a:ext cx="3903916" cy="411480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95621" flipV="1">
            <a:off x="-593154" y="-1282700"/>
            <a:ext cx="3903916" cy="4114800"/>
          </a:xfrm>
          <a:prstGeom prst="rect">
            <a:avLst/>
          </a:prstGeom>
        </p:spPr>
      </p:pic>
      <p:sp>
        <p:nvSpPr>
          <p:cNvPr id="37" name="TextBox 37"/>
          <p:cNvSpPr txBox="1"/>
          <p:nvPr/>
        </p:nvSpPr>
        <p:spPr>
          <a:xfrm>
            <a:off x="2789164" y="847725"/>
            <a:ext cx="12702541" cy="1078052"/>
          </a:xfrm>
          <a:prstGeom prst="rect">
            <a:avLst/>
          </a:prstGeom>
        </p:spPr>
        <p:txBody>
          <a:bodyPr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1. KHÁI NIỆM VÀ ĐẶC ĐIỂM </a:t>
            </a:r>
            <a:endParaRPr lang="en-US" sz="6000" b="1">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87843">
            <a:off x="16904098" y="3913832"/>
            <a:ext cx="762969" cy="1105752"/>
          </a:xfrm>
          <a:prstGeom prst="rect">
            <a:avLst/>
          </a:prstGeom>
        </p:spPr>
      </p:pic>
      <p:pic>
        <p:nvPicPr>
          <p:cNvPr id="42" name="Picture 4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603643">
            <a:off x="1638571" y="787534"/>
            <a:ext cx="762969" cy="1105752"/>
          </a:xfrm>
          <a:prstGeom prst="rect">
            <a:avLst/>
          </a:prstGeom>
        </p:spPr>
      </p:pic>
      <p:pic>
        <p:nvPicPr>
          <p:cNvPr id="12"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81000" y="4012319"/>
            <a:ext cx="5815599" cy="5350351"/>
          </a:xfrm>
          <a:prstGeom prst="rect">
            <a:avLst/>
          </a:prstGeom>
        </p:spPr>
      </p:pic>
      <p:sp>
        <p:nvSpPr>
          <p:cNvPr id="2" name="Rounded Rectangular Callout 1"/>
          <p:cNvSpPr/>
          <p:nvPr/>
        </p:nvSpPr>
        <p:spPr>
          <a:xfrm>
            <a:off x="5958340" y="3149879"/>
            <a:ext cx="9906000" cy="1767558"/>
          </a:xfrm>
          <a:prstGeom prst="wedgeRoundRectCallout">
            <a:avLst>
              <a:gd name="adj1" fmla="val -57551"/>
              <a:gd name="adj2" fmla="val 48223"/>
              <a:gd name="adj3" fmla="val 16667"/>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Nêu khái niệm của tín dụng? </a:t>
            </a:r>
            <a:endParaRPr lang="en-US" sz="4500">
              <a:solidFill>
                <a:schemeClr val="tx1"/>
              </a:solidFill>
              <a:latin typeface="Arial" panose="020B0604020202020204" pitchFamily="34" charset="0"/>
              <a:cs typeface="Arial" panose="020B0604020202020204" pitchFamily="34" charset="0"/>
            </a:endParaRPr>
          </a:p>
        </p:txBody>
      </p:sp>
      <p:sp>
        <p:nvSpPr>
          <p:cNvPr id="14" name="Rounded Rectangular Callout 13"/>
          <p:cNvSpPr/>
          <p:nvPr/>
        </p:nvSpPr>
        <p:spPr>
          <a:xfrm>
            <a:off x="5958340" y="6169479"/>
            <a:ext cx="9906000" cy="2286000"/>
          </a:xfrm>
          <a:prstGeom prst="wedgeRoundRectCallout">
            <a:avLst>
              <a:gd name="adj1" fmla="val -56320"/>
              <a:gd name="adj2" fmla="val -53774"/>
              <a:gd name="adj3" fmla="val 16667"/>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Hãy chỉ ra các đặc điểm cơ bản </a:t>
            </a:r>
          </a:p>
          <a:p>
            <a:pPr algn="ctr">
              <a:lnSpc>
                <a:spcPct val="150000"/>
              </a:lnSpc>
            </a:pPr>
            <a:r>
              <a:rPr lang="en-US" sz="4500" smtClean="0">
                <a:solidFill>
                  <a:schemeClr val="tx1"/>
                </a:solidFill>
                <a:latin typeface="Arial" panose="020B0604020202020204" pitchFamily="34" charset="0"/>
                <a:cs typeface="Arial" panose="020B0604020202020204" pitchFamily="34" charset="0"/>
              </a:rPr>
              <a:t>của tín dụng? </a:t>
            </a:r>
            <a:endParaRPr lang="en-US" sz="4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40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1793</Words>
  <Application>Microsoft Office PowerPoint</Application>
  <PresentationFormat>Custom</PresentationFormat>
  <Paragraphs>146</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amd Chocolate Simple Illustrative Group Project Presentation</dc:title>
  <cp:lastModifiedBy>Admin</cp:lastModifiedBy>
  <cp:revision>26</cp:revision>
  <dcterms:created xsi:type="dcterms:W3CDTF">2006-08-16T00:00:00Z</dcterms:created>
  <dcterms:modified xsi:type="dcterms:W3CDTF">2022-10-23T08:30:02Z</dcterms:modified>
  <dc:identifier>DAFPorsEg2E</dc:identifier>
</cp:coreProperties>
</file>